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handoutMasterIdLst>
    <p:handoutMasterId r:id="rId37"/>
  </p:handoutMasterIdLst>
  <p:sldIdLst>
    <p:sldId id="262" r:id="rId2"/>
    <p:sldId id="401" r:id="rId3"/>
    <p:sldId id="373" r:id="rId4"/>
    <p:sldId id="400" r:id="rId5"/>
    <p:sldId id="399" r:id="rId6"/>
    <p:sldId id="398" r:id="rId7"/>
    <p:sldId id="397" r:id="rId8"/>
    <p:sldId id="396" r:id="rId9"/>
    <p:sldId id="395" r:id="rId10"/>
    <p:sldId id="394" r:id="rId11"/>
    <p:sldId id="362" r:id="rId12"/>
    <p:sldId id="364" r:id="rId13"/>
    <p:sldId id="365" r:id="rId14"/>
    <p:sldId id="366" r:id="rId15"/>
    <p:sldId id="367" r:id="rId16"/>
    <p:sldId id="374" r:id="rId17"/>
    <p:sldId id="375" r:id="rId18"/>
    <p:sldId id="376" r:id="rId19"/>
    <p:sldId id="368" r:id="rId20"/>
    <p:sldId id="369" r:id="rId21"/>
    <p:sldId id="370" r:id="rId22"/>
    <p:sldId id="371" r:id="rId23"/>
    <p:sldId id="372" r:id="rId24"/>
    <p:sldId id="385" r:id="rId25"/>
    <p:sldId id="384" r:id="rId26"/>
    <p:sldId id="402" r:id="rId27"/>
    <p:sldId id="383" r:id="rId28"/>
    <p:sldId id="382" r:id="rId29"/>
    <p:sldId id="381" r:id="rId30"/>
    <p:sldId id="380" r:id="rId31"/>
    <p:sldId id="379" r:id="rId32"/>
    <p:sldId id="378" r:id="rId33"/>
    <p:sldId id="377" r:id="rId34"/>
    <p:sldId id="363" r:id="rId35"/>
    <p:sldId id="272" r:id="rId3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D79F5-CE0F-448D-B55D-C68A3625AA87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092B7-4DAC-4F87-AC6B-239C78A817B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1794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29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057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090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234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28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400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75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815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51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77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813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48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730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720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643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26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6E896-0051-4FCD-AE54-E95538FB4DC5}" type="datetimeFigureOut">
              <a:rPr lang="pl-PL" smtClean="0"/>
              <a:pPr/>
              <a:t>15.05.2024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28BE0FF-52D8-4CB9-8B50-93EB3199420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076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skp21.mssf.cz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iskp21.mssf.cz/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CZ_PL_2021_2027%20podr&#281;czniki/podr&#281;cznik%20Beneficjenta%20i%20inne/zalaczniki-pb-werja-2(1)/Za&#322;&#261;cznik%20nr%203a_Za&#322;&#261;cznik%20merytoryczny%20do%20raportu%20z%20realizacji%20projektu_instrukcja%20do%20wype&#322;nienia.pdf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szkolenie_SN_03_2024/szkolenie_CZ_04_2024%20&#8212;%20kopia/instrukcja-wypenienia-wniosku-o-patno-i-raportu-z-realizacji(1).pdf" TargetMode="External"/><Relationship Id="rId2" Type="http://schemas.openxmlformats.org/officeDocument/2006/relationships/hyperlink" Target="https://iskp21.mssf.cz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instrukcja-wypenienia-wniosku-o-patno-i-raportu-z-realizacji(1).pdf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hyperlink" Target="mailto:j.zelep@duw.p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280187" y="2037962"/>
            <a:ext cx="825862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pl-PL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Współpracy Interreg </a:t>
            </a:r>
            <a:br>
              <a:rPr lang="pl-PL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Czechy – Polska</a:t>
            </a:r>
          </a:p>
          <a:p>
            <a:pPr algn="ctr">
              <a:buNone/>
            </a:pPr>
            <a:r>
              <a:rPr lang="pl-PL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/</a:t>
            </a:r>
          </a:p>
          <a:p>
            <a:pPr algn="ctr"/>
            <a:r>
              <a:rPr lang="cs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spolupráce Interreg </a:t>
            </a:r>
            <a:br>
              <a:rPr lang="pl-PL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Česká republika - Polsko</a:t>
            </a:r>
            <a:endParaRPr lang="pl-PL" sz="32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>
              <a:buNone/>
            </a:pPr>
            <a:endParaRPr lang="pl-PL" sz="32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361544" y="6106584"/>
            <a:ext cx="2953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Wrocław, 2024 r.</a:t>
            </a:r>
          </a:p>
        </p:txBody>
      </p:sp>
      <p:graphicFrame>
        <p:nvGraphicFramePr>
          <p:cNvPr id="3" name="Obiekt 2">
            <a:extLst>
              <a:ext uri="{FF2B5EF4-FFF2-40B4-BE49-F238E27FC236}">
                <a16:creationId xmlns:a16="http://schemas.microsoft.com/office/drawing/2014/main" id="{AF8DEECB-74B3-43FE-A38F-A2C4A964C1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456544"/>
              </p:ext>
            </p:extLst>
          </p:nvPr>
        </p:nvGraphicFramePr>
        <p:xfrm>
          <a:off x="7435850" y="433876"/>
          <a:ext cx="39147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914742" imgH="904630" progId="Acrobat.Document.DC">
                  <p:embed/>
                </p:oleObj>
              </mc:Choice>
              <mc:Fallback>
                <p:oleObj name="Acrobat Document" r:id="rId2" imgW="3914742" imgH="90463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35850" y="433876"/>
                        <a:ext cx="391477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703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6C14D540-BC59-413E-A69F-7D2545B37814}"/>
              </a:ext>
            </a:extLst>
          </p:cNvPr>
          <p:cNvSpPr/>
          <p:nvPr/>
        </p:nvSpPr>
        <p:spPr>
          <a:xfrm>
            <a:off x="252754" y="1164797"/>
            <a:ext cx="1135185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20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KOŃCOWA KONTROLA PROJEKTU / </a:t>
            </a:r>
            <a:r>
              <a:rPr lang="cs" sz="20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ZÁVĚREČNÁ KONTROLA PROJEKTU</a:t>
            </a:r>
            <a:endParaRPr lang="pl-PL" sz="20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Procedury kontrolne są w końcowym okresie realizacji projektu takie same jak procedury w okresie realizacji. /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Kontrolní postupy jsou v závěrečném období realizace projektu stejné jako v období jeho realizace.</a:t>
            </a:r>
            <a:endParaRPr lang="pl-PL" sz="18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rtl="0" hangingPunct="1"/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Dodatkowym elementem w raportach jest także </a:t>
            </a:r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realizacji zakresu realizowanych działań, wskaźników monitorujących i promocji. /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Dalším prvkem zpráv je také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plnění rozsahu realizovaných aktivit, monitorovacích ukazatelů a publicity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8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przypadku końcowego zestawienia dokumentów obowiązuje zasada, że </a:t>
            </a:r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wydatek musi powstać najpóźniej do dnia zakończenia realizacji projektu, określonego w akcie prawnym</a:t>
            </a:r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 závěrečnou soupisku dokladů platí pravidlo, že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výdaje musí být vynaloženy nejpozději do data ukončení realizace projektu uvedeného v právním aktu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Wydatek musi zostać opłacony najpóźniej do dnia złożenia końcowego zestawienia dokumentów. /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Úhrada výdaje musí být provedena nejpozději do dne předložení závěrečné soupisky dokladů.</a:t>
            </a:r>
          </a:p>
        </p:txBody>
      </p:sp>
    </p:spTree>
    <p:extLst>
      <p:ext uri="{BB962C8B-B14F-4D97-AF65-F5344CB8AC3E}">
        <p14:creationId xmlns:p14="http://schemas.microsoft.com/office/powerpoint/2010/main" val="200971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ole tekstowe 15">
            <a:extLst>
              <a:ext uri="{FF2B5EF4-FFF2-40B4-BE49-F238E27FC236}">
                <a16:creationId xmlns:a16="http://schemas.microsoft.com/office/drawing/2014/main" id="{1178DC1C-4B48-4AB8-8CB9-BF9679429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5793" y="306702"/>
            <a:ext cx="612724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sz="2400" b="1" dirty="0">
                <a:solidFill>
                  <a:srgbClr val="002060"/>
                </a:solidFill>
              </a:rPr>
              <a:t>Raport bieżący z realizacji projektu</a:t>
            </a:r>
          </a:p>
          <a:p>
            <a:pPr algn="ctr" eaLnBrk="1" hangingPunct="1"/>
            <a:endParaRPr lang="pl-PL" sz="11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  <a:hlinkClick r:id="rId2"/>
              </a:rPr>
              <a:t>https://iskp21.mssf.cz/</a:t>
            </a:r>
            <a:endParaRPr lang="pl-PL" sz="2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</a:rPr>
              <a:t> </a:t>
            </a:r>
            <a:endParaRPr lang="pl-PL" altLang="pl-PL" sz="40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40D3C7D-EEB2-44B0-9D8E-9D0E4A03A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769" y="1360672"/>
            <a:ext cx="9376461" cy="5346655"/>
          </a:xfrm>
          <a:prstGeom prst="rect">
            <a:avLst/>
          </a:prstGeom>
        </p:spPr>
      </p:pic>
      <p:sp>
        <p:nvSpPr>
          <p:cNvPr id="3" name="Owal 2">
            <a:extLst>
              <a:ext uri="{FF2B5EF4-FFF2-40B4-BE49-F238E27FC236}">
                <a16:creationId xmlns:a16="http://schemas.microsoft.com/office/drawing/2014/main" id="{7114D501-EE03-4D49-B9CF-4F297FDE38B4}"/>
              </a:ext>
            </a:extLst>
          </p:cNvPr>
          <p:cNvSpPr/>
          <p:nvPr/>
        </p:nvSpPr>
        <p:spPr>
          <a:xfrm>
            <a:off x="1206500" y="4406900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064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E02E178-33AA-4816-9D11-E9CB3CAFE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558" y="1334417"/>
            <a:ext cx="9425940" cy="5372910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5F7C0150-A2B4-4DD4-92C3-376F1A10FB7E}"/>
              </a:ext>
            </a:extLst>
          </p:cNvPr>
          <p:cNvSpPr/>
          <p:nvPr/>
        </p:nvSpPr>
        <p:spPr>
          <a:xfrm>
            <a:off x="1368425" y="4568825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98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239E795-3DB9-43EC-9F3E-C1653CE7E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49" y="1238683"/>
            <a:ext cx="9572626" cy="5456523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E774981B-97B9-478E-A44A-334E17DACA21}"/>
              </a:ext>
            </a:extLst>
          </p:cNvPr>
          <p:cNvSpPr/>
          <p:nvPr/>
        </p:nvSpPr>
        <p:spPr>
          <a:xfrm>
            <a:off x="912540" y="524149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F773B291-9622-49E2-BC94-B31E6B9B2812}"/>
              </a:ext>
            </a:extLst>
          </p:cNvPr>
          <p:cNvSpPr/>
          <p:nvPr/>
        </p:nvSpPr>
        <p:spPr>
          <a:xfrm>
            <a:off x="2988990" y="486366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DB67EC01-6543-46F0-B50E-97356FCDAC7D}"/>
              </a:ext>
            </a:extLst>
          </p:cNvPr>
          <p:cNvSpPr/>
          <p:nvPr/>
        </p:nvSpPr>
        <p:spPr>
          <a:xfrm>
            <a:off x="4122737" y="3966944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276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B989E65-D661-4847-AEFD-7A80565D0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1274405"/>
            <a:ext cx="9006840" cy="5134018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269D8D99-D2D1-417E-B4DE-67137FDFAA22}"/>
              </a:ext>
            </a:extLst>
          </p:cNvPr>
          <p:cNvSpPr/>
          <p:nvPr/>
        </p:nvSpPr>
        <p:spPr>
          <a:xfrm>
            <a:off x="3044825" y="1454594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287D2C53-131D-4C6D-9E7D-38D5427470C4}"/>
              </a:ext>
            </a:extLst>
          </p:cNvPr>
          <p:cNvSpPr/>
          <p:nvPr/>
        </p:nvSpPr>
        <p:spPr>
          <a:xfrm>
            <a:off x="7626821" y="206119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6669CF12-248F-426F-BA00-327E2475641E}"/>
              </a:ext>
            </a:extLst>
          </p:cNvPr>
          <p:cNvSpPr/>
          <p:nvPr/>
        </p:nvSpPr>
        <p:spPr>
          <a:xfrm>
            <a:off x="4339518" y="206119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id="{5F3AC868-7389-4241-A215-67E16B725AEE}"/>
              </a:ext>
            </a:extLst>
          </p:cNvPr>
          <p:cNvSpPr/>
          <p:nvPr/>
        </p:nvSpPr>
        <p:spPr>
          <a:xfrm>
            <a:off x="8264996" y="305724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dół 11">
            <a:extLst>
              <a:ext uri="{FF2B5EF4-FFF2-40B4-BE49-F238E27FC236}">
                <a16:creationId xmlns:a16="http://schemas.microsoft.com/office/drawing/2014/main" id="{B6A229B9-5A6A-495D-9DD4-4261FB51EE73}"/>
              </a:ext>
            </a:extLst>
          </p:cNvPr>
          <p:cNvSpPr/>
          <p:nvPr/>
        </p:nvSpPr>
        <p:spPr>
          <a:xfrm>
            <a:off x="4977693" y="305724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: w dół 12">
            <a:extLst>
              <a:ext uri="{FF2B5EF4-FFF2-40B4-BE49-F238E27FC236}">
                <a16:creationId xmlns:a16="http://schemas.microsoft.com/office/drawing/2014/main" id="{F3F2F504-1911-45EA-92E5-BA1BA1B1BB23}"/>
              </a:ext>
            </a:extLst>
          </p:cNvPr>
          <p:cNvSpPr/>
          <p:nvPr/>
        </p:nvSpPr>
        <p:spPr>
          <a:xfrm>
            <a:off x="7693496" y="4234806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trzałka: w dół 13">
            <a:extLst>
              <a:ext uri="{FF2B5EF4-FFF2-40B4-BE49-F238E27FC236}">
                <a16:creationId xmlns:a16="http://schemas.microsoft.com/office/drawing/2014/main" id="{083F8C36-9B60-4BFE-8429-655A8118ED17}"/>
              </a:ext>
            </a:extLst>
          </p:cNvPr>
          <p:cNvSpPr/>
          <p:nvPr/>
        </p:nvSpPr>
        <p:spPr>
          <a:xfrm>
            <a:off x="4406193" y="4234806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trzałka: w dół 14">
            <a:extLst>
              <a:ext uri="{FF2B5EF4-FFF2-40B4-BE49-F238E27FC236}">
                <a16:creationId xmlns:a16="http://schemas.microsoft.com/office/drawing/2014/main" id="{E9D7EB48-651E-4EE7-8469-9EDACE5C83A1}"/>
              </a:ext>
            </a:extLst>
          </p:cNvPr>
          <p:cNvSpPr/>
          <p:nvPr/>
        </p:nvSpPr>
        <p:spPr>
          <a:xfrm>
            <a:off x="8507312" y="5321614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: w dół 15">
            <a:extLst>
              <a:ext uri="{FF2B5EF4-FFF2-40B4-BE49-F238E27FC236}">
                <a16:creationId xmlns:a16="http://schemas.microsoft.com/office/drawing/2014/main" id="{B5C89D2B-B2FD-4B8E-8CB9-C64EC9EE4BB0}"/>
              </a:ext>
            </a:extLst>
          </p:cNvPr>
          <p:cNvSpPr/>
          <p:nvPr/>
        </p:nvSpPr>
        <p:spPr>
          <a:xfrm>
            <a:off x="5220009" y="5321614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97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5E61167-9269-4F98-827E-DAE9DC9CB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70" y="1246178"/>
            <a:ext cx="9641430" cy="5495742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E633B252-AF77-4307-93FF-6B19B4411BE3}"/>
              </a:ext>
            </a:extLst>
          </p:cNvPr>
          <p:cNvSpPr/>
          <p:nvPr/>
        </p:nvSpPr>
        <p:spPr>
          <a:xfrm>
            <a:off x="987425" y="4987925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BE53138A-571E-4A21-953B-A24E0500B386}"/>
              </a:ext>
            </a:extLst>
          </p:cNvPr>
          <p:cNvSpPr/>
          <p:nvPr/>
        </p:nvSpPr>
        <p:spPr>
          <a:xfrm>
            <a:off x="3550530" y="3429000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689BED36-746A-42A9-964B-965952119416}"/>
              </a:ext>
            </a:extLst>
          </p:cNvPr>
          <p:cNvSpPr/>
          <p:nvPr/>
        </p:nvSpPr>
        <p:spPr>
          <a:xfrm>
            <a:off x="3283830" y="4419600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65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D1E564C-4FB4-4A4F-AFBA-AD323603C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40" y="1248338"/>
            <a:ext cx="10123170" cy="5498676"/>
          </a:xfrm>
          <a:prstGeom prst="rect">
            <a:avLst/>
          </a:prstGeom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93BCEE77-3EB8-422E-93D8-3A17E86811A8}"/>
              </a:ext>
            </a:extLst>
          </p:cNvPr>
          <p:cNvSpPr/>
          <p:nvPr/>
        </p:nvSpPr>
        <p:spPr>
          <a:xfrm>
            <a:off x="3967525" y="32400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F60BF05D-B271-4936-9944-1120B2F97999}"/>
              </a:ext>
            </a:extLst>
          </p:cNvPr>
          <p:cNvSpPr/>
          <p:nvPr/>
        </p:nvSpPr>
        <p:spPr>
          <a:xfrm>
            <a:off x="2339975" y="32400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1DF5D26-6F62-4033-8A87-D850D9677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653" y="4265259"/>
            <a:ext cx="536494" cy="82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7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9D14D46-9556-4361-9C19-2F5F02DA0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5" y="1362671"/>
            <a:ext cx="9780270" cy="5344656"/>
          </a:xfrm>
          <a:prstGeom prst="rect">
            <a:avLst/>
          </a:prstGeom>
        </p:spPr>
      </p:pic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CD4F558A-AB11-4FC6-9A98-A10A7AC569AF}"/>
              </a:ext>
            </a:extLst>
          </p:cNvPr>
          <p:cNvSpPr/>
          <p:nvPr/>
        </p:nvSpPr>
        <p:spPr>
          <a:xfrm>
            <a:off x="8160221" y="2737465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798CAB9C-430A-4C98-8E3D-88330CA97564}"/>
              </a:ext>
            </a:extLst>
          </p:cNvPr>
          <p:cNvSpPr/>
          <p:nvPr/>
        </p:nvSpPr>
        <p:spPr>
          <a:xfrm>
            <a:off x="4872918" y="2737465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: w dół 8">
            <a:extLst>
              <a:ext uri="{FF2B5EF4-FFF2-40B4-BE49-F238E27FC236}">
                <a16:creationId xmlns:a16="http://schemas.microsoft.com/office/drawing/2014/main" id="{49BF74C2-F5EB-4299-874D-898EF378292B}"/>
              </a:ext>
            </a:extLst>
          </p:cNvPr>
          <p:cNvSpPr/>
          <p:nvPr/>
        </p:nvSpPr>
        <p:spPr>
          <a:xfrm>
            <a:off x="7675589" y="4070965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dół 9">
            <a:extLst>
              <a:ext uri="{FF2B5EF4-FFF2-40B4-BE49-F238E27FC236}">
                <a16:creationId xmlns:a16="http://schemas.microsoft.com/office/drawing/2014/main" id="{177149B5-818B-48C1-BDAE-4B0C47487D27}"/>
              </a:ext>
            </a:extLst>
          </p:cNvPr>
          <p:cNvSpPr/>
          <p:nvPr/>
        </p:nvSpPr>
        <p:spPr>
          <a:xfrm>
            <a:off x="4388286" y="4070965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id="{7DA17718-4154-4DC2-9B63-9C8F773C3469}"/>
              </a:ext>
            </a:extLst>
          </p:cNvPr>
          <p:cNvSpPr/>
          <p:nvPr/>
        </p:nvSpPr>
        <p:spPr>
          <a:xfrm>
            <a:off x="8542364" y="5278688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dół 11">
            <a:extLst>
              <a:ext uri="{FF2B5EF4-FFF2-40B4-BE49-F238E27FC236}">
                <a16:creationId xmlns:a16="http://schemas.microsoft.com/office/drawing/2014/main" id="{F498BC3F-F00C-4404-86C5-09EB37086540}"/>
              </a:ext>
            </a:extLst>
          </p:cNvPr>
          <p:cNvSpPr/>
          <p:nvPr/>
        </p:nvSpPr>
        <p:spPr>
          <a:xfrm>
            <a:off x="5255061" y="5278688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237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997DCEB-07DC-4DA9-B6C8-55C9DCF11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9" y="1242952"/>
            <a:ext cx="9999345" cy="5464375"/>
          </a:xfrm>
          <a:prstGeom prst="rect">
            <a:avLst/>
          </a:prstGeom>
        </p:spPr>
      </p:pic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570D8B2F-A533-410B-BB45-5C5A826CFE00}"/>
              </a:ext>
            </a:extLst>
          </p:cNvPr>
          <p:cNvSpPr/>
          <p:nvPr/>
        </p:nvSpPr>
        <p:spPr>
          <a:xfrm>
            <a:off x="7693496" y="2427892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22503F19-5857-48BD-9752-23D468C9D8B8}"/>
              </a:ext>
            </a:extLst>
          </p:cNvPr>
          <p:cNvSpPr/>
          <p:nvPr/>
        </p:nvSpPr>
        <p:spPr>
          <a:xfrm>
            <a:off x="4406193" y="2427892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: w dół 8">
            <a:extLst>
              <a:ext uri="{FF2B5EF4-FFF2-40B4-BE49-F238E27FC236}">
                <a16:creationId xmlns:a16="http://schemas.microsoft.com/office/drawing/2014/main" id="{086BE10D-294A-4FC6-B8C7-B68342CA3B5F}"/>
              </a:ext>
            </a:extLst>
          </p:cNvPr>
          <p:cNvSpPr/>
          <p:nvPr/>
        </p:nvSpPr>
        <p:spPr>
          <a:xfrm>
            <a:off x="8178128" y="3771299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dół 9">
            <a:extLst>
              <a:ext uri="{FF2B5EF4-FFF2-40B4-BE49-F238E27FC236}">
                <a16:creationId xmlns:a16="http://schemas.microsoft.com/office/drawing/2014/main" id="{B7847948-D9CB-455B-A007-41BC5D0F12B7}"/>
              </a:ext>
            </a:extLst>
          </p:cNvPr>
          <p:cNvSpPr/>
          <p:nvPr/>
        </p:nvSpPr>
        <p:spPr>
          <a:xfrm>
            <a:off x="4890825" y="3771299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076294AC-6087-4BE2-9CB4-781D6D6B6DC6}"/>
              </a:ext>
            </a:extLst>
          </p:cNvPr>
          <p:cNvSpPr/>
          <p:nvPr/>
        </p:nvSpPr>
        <p:spPr>
          <a:xfrm>
            <a:off x="538525" y="578326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641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CF84818-04C6-4DC9-9E5E-E4DAFC5DC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99" y="1305422"/>
            <a:ext cx="9869805" cy="5552578"/>
          </a:xfrm>
          <a:prstGeom prst="rect">
            <a:avLst/>
          </a:prstGeom>
        </p:spPr>
      </p:pic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E0222881-FB7B-49CF-AAC2-047F83BD7FB6}"/>
              </a:ext>
            </a:extLst>
          </p:cNvPr>
          <p:cNvSpPr/>
          <p:nvPr/>
        </p:nvSpPr>
        <p:spPr>
          <a:xfrm>
            <a:off x="8103071" y="2581723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1D17A70F-40CC-4335-874C-DE495E669D3A}"/>
              </a:ext>
            </a:extLst>
          </p:cNvPr>
          <p:cNvSpPr/>
          <p:nvPr/>
        </p:nvSpPr>
        <p:spPr>
          <a:xfrm>
            <a:off x="4815768" y="2581723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: w dół 8">
            <a:extLst>
              <a:ext uri="{FF2B5EF4-FFF2-40B4-BE49-F238E27FC236}">
                <a16:creationId xmlns:a16="http://schemas.microsoft.com/office/drawing/2014/main" id="{912E5E9C-BAE1-40A4-9B21-7ADAC2EB7DBA}"/>
              </a:ext>
            </a:extLst>
          </p:cNvPr>
          <p:cNvSpPr/>
          <p:nvPr/>
        </p:nvSpPr>
        <p:spPr>
          <a:xfrm>
            <a:off x="8693621" y="4006204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: w dół 9">
            <a:extLst>
              <a:ext uri="{FF2B5EF4-FFF2-40B4-BE49-F238E27FC236}">
                <a16:creationId xmlns:a16="http://schemas.microsoft.com/office/drawing/2014/main" id="{9CC67947-7231-4A51-ACD5-30FA6614130A}"/>
              </a:ext>
            </a:extLst>
          </p:cNvPr>
          <p:cNvSpPr/>
          <p:nvPr/>
        </p:nvSpPr>
        <p:spPr>
          <a:xfrm>
            <a:off x="5406318" y="4006204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id="{203FCBF7-3E76-46EA-9A33-1C2BFA218906}"/>
              </a:ext>
            </a:extLst>
          </p:cNvPr>
          <p:cNvSpPr/>
          <p:nvPr/>
        </p:nvSpPr>
        <p:spPr>
          <a:xfrm>
            <a:off x="7860755" y="545634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: w dół 11">
            <a:extLst>
              <a:ext uri="{FF2B5EF4-FFF2-40B4-BE49-F238E27FC236}">
                <a16:creationId xmlns:a16="http://schemas.microsoft.com/office/drawing/2014/main" id="{C35DE32E-BA82-4C43-8144-EDB3E7271EA9}"/>
              </a:ext>
            </a:extLst>
          </p:cNvPr>
          <p:cNvSpPr/>
          <p:nvPr/>
        </p:nvSpPr>
        <p:spPr>
          <a:xfrm>
            <a:off x="4573452" y="5456340"/>
            <a:ext cx="484632" cy="79631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4FD8E5E3-E095-40B4-9D4E-20A01A79D3DE}"/>
              </a:ext>
            </a:extLst>
          </p:cNvPr>
          <p:cNvSpPr/>
          <p:nvPr/>
        </p:nvSpPr>
        <p:spPr>
          <a:xfrm>
            <a:off x="912540" y="606373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132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1">
            <a:extLst>
              <a:ext uri="{FF2B5EF4-FFF2-40B4-BE49-F238E27FC236}">
                <a16:creationId xmlns:a16="http://schemas.microsoft.com/office/drawing/2014/main" id="{C3BF632E-F5ED-490F-A138-B0569AD12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0"/>
            <a:ext cx="11753850" cy="6934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96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AAC755B-3B5D-42E5-B0D6-35258618D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4" y="1242792"/>
            <a:ext cx="9679305" cy="5464535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259D2A32-1B75-433A-85D7-B3AFC2A54404}"/>
              </a:ext>
            </a:extLst>
          </p:cNvPr>
          <p:cNvSpPr/>
          <p:nvPr/>
        </p:nvSpPr>
        <p:spPr>
          <a:xfrm>
            <a:off x="912540" y="6049962"/>
            <a:ext cx="17284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A9CF5ABA-20A7-4EA6-89C5-A82D78967EB7}"/>
              </a:ext>
            </a:extLst>
          </p:cNvPr>
          <p:cNvSpPr/>
          <p:nvPr/>
        </p:nvSpPr>
        <p:spPr>
          <a:xfrm>
            <a:off x="3046140" y="3597234"/>
            <a:ext cx="17284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8FC26A3A-B5DF-4772-84A7-80278D2429C8}"/>
              </a:ext>
            </a:extLst>
          </p:cNvPr>
          <p:cNvSpPr/>
          <p:nvPr/>
        </p:nvSpPr>
        <p:spPr>
          <a:xfrm>
            <a:off x="3779565" y="2815195"/>
            <a:ext cx="17284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767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F6D0E65-40FD-4262-887B-C37E8861B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179694"/>
            <a:ext cx="9936480" cy="560972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41E4749-6662-499B-B240-A22254AF6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626" y="6286667"/>
            <a:ext cx="1761897" cy="42066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EA03DE7-80F9-49FE-842C-56B0611C8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101" y="6286667"/>
            <a:ext cx="1761897" cy="42066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A8FF04A-037D-4C40-BDFE-B3D1DE496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176" y="4953167"/>
            <a:ext cx="1761897" cy="42066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6E0114C-58DD-42F9-96EA-A41267D3F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244" y="2435441"/>
            <a:ext cx="1761897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0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BDCA819-5185-46AF-855F-C27B9950C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40" y="938648"/>
            <a:ext cx="9812655" cy="5585069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28F92CE3-203B-4912-83C1-725EFB01C364}"/>
              </a:ext>
            </a:extLst>
          </p:cNvPr>
          <p:cNvSpPr/>
          <p:nvPr/>
        </p:nvSpPr>
        <p:spPr>
          <a:xfrm>
            <a:off x="611142" y="632950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A4C3A04-87A8-47B8-8CD2-A1F047E4155B}"/>
              </a:ext>
            </a:extLst>
          </p:cNvPr>
          <p:cNvSpPr/>
          <p:nvPr/>
        </p:nvSpPr>
        <p:spPr>
          <a:xfrm>
            <a:off x="2497092" y="32400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E7CE6D56-1A5D-4A66-BBCC-AB6EFED24418}"/>
              </a:ext>
            </a:extLst>
          </p:cNvPr>
          <p:cNvSpPr/>
          <p:nvPr/>
        </p:nvSpPr>
        <p:spPr>
          <a:xfrm>
            <a:off x="2668542" y="3863293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5CF44C02-EDB8-4597-AE60-3882FA025387}"/>
              </a:ext>
            </a:extLst>
          </p:cNvPr>
          <p:cNvSpPr/>
          <p:nvPr/>
        </p:nvSpPr>
        <p:spPr>
          <a:xfrm>
            <a:off x="4963204" y="4453843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297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ole tekstowe 15">
            <a:extLst>
              <a:ext uri="{FF2B5EF4-FFF2-40B4-BE49-F238E27FC236}">
                <a16:creationId xmlns:a16="http://schemas.microsoft.com/office/drawing/2014/main" id="{1178DC1C-4B48-4AB8-8CB9-BF9679429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193" y="344802"/>
            <a:ext cx="6127249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sz="2000" b="1" dirty="0">
                <a:solidFill>
                  <a:srgbClr val="002060"/>
                </a:solidFill>
              </a:rPr>
              <a:t>Wniosek o </a:t>
            </a:r>
            <a:r>
              <a:rPr lang="pl-PL" sz="2000" b="1" dirty="0" err="1">
                <a:solidFill>
                  <a:srgbClr val="002060"/>
                </a:solidFill>
              </a:rPr>
              <a:t>platność</a:t>
            </a:r>
            <a:endParaRPr lang="pl-PL" sz="2000" b="1" dirty="0">
              <a:solidFill>
                <a:srgbClr val="002060"/>
              </a:solidFill>
            </a:endParaRPr>
          </a:p>
          <a:p>
            <a:pPr algn="ctr" eaLnBrk="1" hangingPunct="1"/>
            <a:endParaRPr lang="pl-PL" sz="11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  <a:hlinkClick r:id="rId2"/>
              </a:rPr>
              <a:t>https://iskp21.mssf.cz/</a:t>
            </a:r>
            <a:endParaRPr lang="pl-PL" sz="2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</a:rPr>
              <a:t> </a:t>
            </a:r>
            <a:endParaRPr lang="pl-PL" altLang="pl-PL" sz="40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4E9CDB2-D2B5-401E-B19F-7407A69DE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40" y="1195081"/>
            <a:ext cx="9808845" cy="5418466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7528D38E-C3BE-4CDD-BBE8-07CADDD08388}"/>
              </a:ext>
            </a:extLst>
          </p:cNvPr>
          <p:cNvSpPr/>
          <p:nvPr/>
        </p:nvSpPr>
        <p:spPr>
          <a:xfrm>
            <a:off x="786175" y="29733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D4EDDF1-27BE-4159-B264-255F9DEC657A}"/>
              </a:ext>
            </a:extLst>
          </p:cNvPr>
          <p:cNvSpPr/>
          <p:nvPr/>
        </p:nvSpPr>
        <p:spPr>
          <a:xfrm>
            <a:off x="786175" y="441564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E043609B-0E25-4DD2-A396-3F4E8220A3B7}"/>
              </a:ext>
            </a:extLst>
          </p:cNvPr>
          <p:cNvSpPr/>
          <p:nvPr/>
        </p:nvSpPr>
        <p:spPr>
          <a:xfrm>
            <a:off x="2910250" y="5662919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234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22296B6-F2D7-49F3-9FF5-397780AC1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86" y="1276767"/>
            <a:ext cx="9672427" cy="5343107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45D0D385-CEFC-4AD8-B558-D6AEBAB5BFFB}"/>
              </a:ext>
            </a:extLst>
          </p:cNvPr>
          <p:cNvSpPr/>
          <p:nvPr/>
        </p:nvSpPr>
        <p:spPr>
          <a:xfrm>
            <a:off x="1329100" y="549751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31D38C75-4223-497C-8537-CC341AE6E9BA}"/>
              </a:ext>
            </a:extLst>
          </p:cNvPr>
          <p:cNvSpPr/>
          <p:nvPr/>
        </p:nvSpPr>
        <p:spPr>
          <a:xfrm>
            <a:off x="2948350" y="3043069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278ACAFC-516E-4104-8280-58993AF7D2CC}"/>
              </a:ext>
            </a:extLst>
          </p:cNvPr>
          <p:cNvSpPr/>
          <p:nvPr/>
        </p:nvSpPr>
        <p:spPr>
          <a:xfrm>
            <a:off x="6772275" y="2665243"/>
            <a:ext cx="466725" cy="377826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226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62F15FB-644E-4125-86A8-FD2EBEA2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02" y="1280703"/>
            <a:ext cx="9561195" cy="5426624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E541B651-5D58-49C5-8F0D-6AD383178F54}"/>
              </a:ext>
            </a:extLst>
          </p:cNvPr>
          <p:cNvSpPr/>
          <p:nvPr/>
        </p:nvSpPr>
        <p:spPr>
          <a:xfrm>
            <a:off x="8898317" y="3994015"/>
            <a:ext cx="1711325" cy="38245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80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5">
            <a:extLst>
              <a:ext uri="{FF2B5EF4-FFF2-40B4-BE49-F238E27FC236}">
                <a16:creationId xmlns:a16="http://schemas.microsoft.com/office/drawing/2014/main" id="{D5DF6AD3-D128-4D14-ACFF-8A9181587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ole tekstowe 15">
            <a:extLst>
              <a:ext uri="{FF2B5EF4-FFF2-40B4-BE49-F238E27FC236}">
                <a16:creationId xmlns:a16="http://schemas.microsoft.com/office/drawing/2014/main" id="{1CB0B79E-A337-43B2-8DF7-2146DD549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629" y="1359017"/>
            <a:ext cx="836382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pl-PL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Załącznik merytoryczny do raportu </a:t>
            </a:r>
            <a:br>
              <a:rPr lang="pl-PL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pl-PL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 realizacji projektu</a:t>
            </a:r>
            <a:r>
              <a:rPr lang="pl-PL" b="1" dirty="0">
                <a:solidFill>
                  <a:srgbClr val="002060"/>
                </a:solidFill>
              </a:rPr>
              <a:t> – link / </a:t>
            </a:r>
            <a:r>
              <a:rPr lang="cs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Věcná příloha zprávy </a:t>
            </a:r>
            <a:br>
              <a:rPr lang="pl-PL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cs" b="1" dirty="0">
                <a:solidFill>
                  <a:srgbClr val="00206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 realizaci projektu</a:t>
            </a:r>
            <a:r>
              <a:rPr lang="cs" b="1" dirty="0">
                <a:solidFill>
                  <a:srgbClr val="002060"/>
                </a:solidFill>
              </a:rPr>
              <a:t> - odkaz</a:t>
            </a:r>
          </a:p>
          <a:p>
            <a:pPr algn="ctr"/>
            <a:endParaRPr lang="pl-PL" b="1" dirty="0">
              <a:solidFill>
                <a:srgbClr val="002060"/>
              </a:solidFill>
            </a:endParaRPr>
          </a:p>
          <a:p>
            <a:pPr algn="ctr"/>
            <a:r>
              <a:rPr lang="pl-PL" dirty="0"/>
              <a:t>Podręcznik dla beneficjenta, wersja 2 </a:t>
            </a:r>
            <a:endParaRPr lang="cs-CZ" dirty="0"/>
          </a:p>
          <a:p>
            <a:pPr algn="ctr"/>
            <a:r>
              <a:rPr lang="pl-PL" dirty="0"/>
              <a:t>Załącznik nr 3b</a:t>
            </a:r>
          </a:p>
          <a:p>
            <a:pPr algn="ctr"/>
            <a:r>
              <a:rPr lang="pl-PL" dirty="0"/>
              <a:t>/</a:t>
            </a:r>
          </a:p>
          <a:p>
            <a:pPr algn="ctr" rtl="0"/>
            <a:r>
              <a:rPr lang="cs" dirty="0"/>
              <a:t>Příručka pro příjemce, verze 2</a:t>
            </a:r>
          </a:p>
          <a:p>
            <a:pPr algn="ctr" rtl="0"/>
            <a:r>
              <a:rPr lang="cs" dirty="0"/>
              <a:t>Příloha č.  3b</a:t>
            </a:r>
            <a:endParaRPr lang="pl-PL" dirty="0"/>
          </a:p>
          <a:p>
            <a:pPr algn="ctr"/>
            <a:endParaRPr lang="pl-PL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2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52B97A9-6691-4136-999E-A05919970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49" y="1248266"/>
            <a:ext cx="9618345" cy="5459061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DF4257FC-B64C-48AA-B4C9-473435D423BD}"/>
              </a:ext>
            </a:extLst>
          </p:cNvPr>
          <p:cNvSpPr/>
          <p:nvPr/>
        </p:nvSpPr>
        <p:spPr>
          <a:xfrm>
            <a:off x="912540" y="577373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0D7BF32F-8512-42D3-9FEB-53598B0EE31B}"/>
              </a:ext>
            </a:extLst>
          </p:cNvPr>
          <p:cNvSpPr/>
          <p:nvPr/>
        </p:nvSpPr>
        <p:spPr>
          <a:xfrm>
            <a:off x="2694868" y="416401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B15C7A28-8953-4DDD-B1B6-AFA7B4C8D033}"/>
              </a:ext>
            </a:extLst>
          </p:cNvPr>
          <p:cNvSpPr/>
          <p:nvPr/>
        </p:nvSpPr>
        <p:spPr>
          <a:xfrm>
            <a:off x="3612840" y="4801561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962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9DAFFB2-7169-4963-AFA0-1149DE690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82" y="1217110"/>
            <a:ext cx="9717360" cy="5428420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82AC836D-FA08-41F5-BCB9-12A6773607B8}"/>
              </a:ext>
            </a:extLst>
          </p:cNvPr>
          <p:cNvSpPr/>
          <p:nvPr/>
        </p:nvSpPr>
        <p:spPr>
          <a:xfrm>
            <a:off x="912540" y="283051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A5A27DB-6CDB-4073-BC7B-8AACFC00CF5C}"/>
              </a:ext>
            </a:extLst>
          </p:cNvPr>
          <p:cNvSpPr/>
          <p:nvPr/>
        </p:nvSpPr>
        <p:spPr>
          <a:xfrm>
            <a:off x="6313140" y="18303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793DBB5B-FED1-4BAA-9AFD-7AFFA5DF8EB9}"/>
              </a:ext>
            </a:extLst>
          </p:cNvPr>
          <p:cNvSpPr/>
          <p:nvPr/>
        </p:nvSpPr>
        <p:spPr>
          <a:xfrm>
            <a:off x="6614154" y="3151841"/>
            <a:ext cx="2796546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F739ADD2-4518-4451-8E3B-82298F366E0E}"/>
              </a:ext>
            </a:extLst>
          </p:cNvPr>
          <p:cNvSpPr/>
          <p:nvPr/>
        </p:nvSpPr>
        <p:spPr>
          <a:xfrm>
            <a:off x="6626192" y="3598978"/>
            <a:ext cx="2796546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96EF565B-27CB-4323-8CD5-91509D11B8A7}"/>
              </a:ext>
            </a:extLst>
          </p:cNvPr>
          <p:cNvSpPr/>
          <p:nvPr/>
        </p:nvSpPr>
        <p:spPr>
          <a:xfrm>
            <a:off x="2639847" y="4091102"/>
            <a:ext cx="1949996" cy="74295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866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B0DFB8D-8B08-46B3-9298-466103DD6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272" y="1205731"/>
            <a:ext cx="8593455" cy="5501596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2F80A663-742C-4983-A75F-6A010B1E8586}"/>
              </a:ext>
            </a:extLst>
          </p:cNvPr>
          <p:cNvSpPr/>
          <p:nvPr/>
        </p:nvSpPr>
        <p:spPr>
          <a:xfrm>
            <a:off x="1658557" y="3578704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08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463E2B1-1999-4BC6-A783-984DDE550FFB}"/>
              </a:ext>
            </a:extLst>
          </p:cNvPr>
          <p:cNvSpPr/>
          <p:nvPr/>
        </p:nvSpPr>
        <p:spPr>
          <a:xfrm>
            <a:off x="288141" y="972772"/>
            <a:ext cx="11615718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15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MONITORING I KONTROLA PROJEKTU / </a:t>
            </a:r>
            <a:r>
              <a:rPr lang="cs" sz="15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MONITOROVÁNÍ A KONTROLA PROJEKTU</a:t>
            </a:r>
            <a:endParaRPr lang="pl-PL" sz="15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5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r>
              <a:rPr lang="pl-PL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Wszyscy partnerzy zobowiązani są do przekazywania kontrolerowi bieżących informacji merytorycznych i finansowych. </a:t>
            </a:r>
          </a:p>
          <a:p>
            <a:pPr algn="l" defTabSz="457167" rtl="0" hangingPunct="1"/>
            <a:r>
              <a:rPr lang="pl-PL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Informacje te są przekazywane w formie raportów z realizacji projektu – RR. /</a:t>
            </a:r>
            <a:r>
              <a:rPr lang="cs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Všichni partneři jsou povinni poskytovat kontrolorovi aktuální věcné a finanční informace. Tyto informace jsou poskytovány ve formě zpráv o realizaci projektu - ZR. </a:t>
            </a:r>
          </a:p>
          <a:p>
            <a:pPr algn="l" defTabSz="457167" rtl="0" hangingPunct="1"/>
            <a:endParaRPr lang="pl-PL" sz="15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rtl="0" hangingPunct="1"/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Cały proces raportowania odbywa się w systemie ISKP21+. / 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Celý proces podávání zpráv probíhá v systému ISKP21+.</a:t>
            </a:r>
            <a:endParaRPr lang="pl-PL" sz="15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5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Aby proces ten przebiegał sprawnie partnerzy muszą informować się wzajemnie o działaniach realizowanych w ramach projektu wypełniając tym samym wymóg współpracy transgranicznej, która również jest przedmiotem kontroli. / 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Aby tento proces probíhal hladce, musí se partneři navzájem informovat o aktivitách realizovaných v rámci projektu, čímž zároveň splní požadavek přeshraniční spolupráce, který je rovněž předmětem kontroly. </a:t>
            </a:r>
          </a:p>
          <a:p>
            <a:pPr algn="l" defTabSz="457167" hangingPunct="1"/>
            <a:endParaRPr lang="pl-PL" sz="15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Partnerzy składają, raporty za pośrednictwem Głównego Beneficjenta. Formularz </a:t>
            </a:r>
            <a:r>
              <a:rPr lang="pl-PL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raportu z realizacji projektu</a:t>
            </a:r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wniosek </a:t>
            </a:r>
          </a:p>
          <a:p>
            <a:pPr algn="l" defTabSz="457167" rtl="0" hangingPunct="1"/>
            <a:r>
              <a:rPr lang="pl-PL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płatność</a:t>
            </a:r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pl-PL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zestawienia dokumentów </a:t>
            </a:r>
            <a:r>
              <a:rPr lang="pl-PL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są wypełniane bezpośrednio w systemie ISKP 21+. Załącznik merytoryczny do raportu realizacji z projektu, dokumenty księgowe i inne dokumenty są wgrywane do ISKP 21+ w formie załączników. / 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Partneři předkládají zprávy prostřednictvím hlavního příjemce. Formulář </a:t>
            </a:r>
            <a:r>
              <a:rPr lang="cs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zprávy o realizaci projektu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cs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žádost </a:t>
            </a:r>
          </a:p>
          <a:p>
            <a:pPr algn="l" defTabSz="457167" rtl="0" hangingPunct="1"/>
            <a:r>
              <a:rPr lang="cs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 platbu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cs" sz="15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soupiska dokladů </a:t>
            </a:r>
            <a:r>
              <a:rPr lang="cs" sz="15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vyplňují přímo v systému ISKP 21+.  Věcná příloha zprávy o realizaci projektu, účetní doklady a další dokumenty se nahrávají do ISKP 21+ jako přílohy.</a:t>
            </a:r>
          </a:p>
          <a:p>
            <a:pPr algn="l" defTabSz="457167" hangingPunct="1"/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42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6538F95-768F-4726-ADFC-31AADF419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219303"/>
            <a:ext cx="9494520" cy="5412002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0882D3C2-DC5F-40A1-A344-9441BD402C6D}"/>
              </a:ext>
            </a:extLst>
          </p:cNvPr>
          <p:cNvSpPr/>
          <p:nvPr/>
        </p:nvSpPr>
        <p:spPr>
          <a:xfrm>
            <a:off x="1181100" y="3429000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CC0D3A4A-0CCD-426D-B1D8-612A500AC1A7}"/>
              </a:ext>
            </a:extLst>
          </p:cNvPr>
          <p:cNvSpPr/>
          <p:nvPr/>
        </p:nvSpPr>
        <p:spPr>
          <a:xfrm>
            <a:off x="2619375" y="361791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1A72FB42-2403-47F5-BAEA-4F6899BDEE6A}"/>
              </a:ext>
            </a:extLst>
          </p:cNvPr>
          <p:cNvSpPr/>
          <p:nvPr/>
        </p:nvSpPr>
        <p:spPr>
          <a:xfrm>
            <a:off x="9039225" y="3970548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214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0BE626C-AE52-430E-9E64-0017A949D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167" y="1285552"/>
            <a:ext cx="9511665" cy="5421775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69BE0139-408D-4DA9-85C9-3B0A29457596}"/>
              </a:ext>
            </a:extLst>
          </p:cNvPr>
          <p:cNvSpPr/>
          <p:nvPr/>
        </p:nvSpPr>
        <p:spPr>
          <a:xfrm>
            <a:off x="6872650" y="1285552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B4244FCB-67D0-4245-A723-603A32E0C705}"/>
              </a:ext>
            </a:extLst>
          </p:cNvPr>
          <p:cNvSpPr/>
          <p:nvPr/>
        </p:nvSpPr>
        <p:spPr>
          <a:xfrm>
            <a:off x="3015025" y="355179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019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5DBEB44-45FD-4068-996A-0A0F69318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30" y="1311350"/>
            <a:ext cx="9730740" cy="5546650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1330C389-5084-4940-85E0-CB680824A926}"/>
              </a:ext>
            </a:extLst>
          </p:cNvPr>
          <p:cNvSpPr/>
          <p:nvPr/>
        </p:nvSpPr>
        <p:spPr>
          <a:xfrm>
            <a:off x="1062400" y="4192587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8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5AD4AF1-0FF1-4611-8101-4238C9C71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191081"/>
            <a:ext cx="9677400" cy="5516246"/>
          </a:xfrm>
          <a:prstGeom prst="rect">
            <a:avLst/>
          </a:prstGeom>
        </p:spPr>
      </p:pic>
      <p:sp>
        <p:nvSpPr>
          <p:cNvPr id="7" name="Owal 6">
            <a:extLst>
              <a:ext uri="{FF2B5EF4-FFF2-40B4-BE49-F238E27FC236}">
                <a16:creationId xmlns:a16="http://schemas.microsoft.com/office/drawing/2014/main" id="{5C443FBE-FB35-43DB-A65E-C9B13EAA6EE8}"/>
              </a:ext>
            </a:extLst>
          </p:cNvPr>
          <p:cNvSpPr/>
          <p:nvPr/>
        </p:nvSpPr>
        <p:spPr>
          <a:xfrm>
            <a:off x="786175" y="3949204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733F095E-4270-4656-B807-977B7AC15C2B}"/>
              </a:ext>
            </a:extLst>
          </p:cNvPr>
          <p:cNvSpPr/>
          <p:nvPr/>
        </p:nvSpPr>
        <p:spPr>
          <a:xfrm>
            <a:off x="2694868" y="3429000"/>
            <a:ext cx="1711325" cy="3778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E8ED057-8B52-4450-8DEF-BF3492AB6920}"/>
              </a:ext>
            </a:extLst>
          </p:cNvPr>
          <p:cNvSpPr txBox="1"/>
          <p:nvPr/>
        </p:nvSpPr>
        <p:spPr>
          <a:xfrm>
            <a:off x="314325" y="4315509"/>
            <a:ext cx="3724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Załącznik merytoryczny do raportu realizacji z projektu </a:t>
            </a:r>
          </a:p>
          <a:p>
            <a:r>
              <a:rPr lang="pl-PL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każdy z Partnerów Projektu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957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ole tekstowe 15">
            <a:extLst>
              <a:ext uri="{FF2B5EF4-FFF2-40B4-BE49-F238E27FC236}">
                <a16:creationId xmlns:a16="http://schemas.microsoft.com/office/drawing/2014/main" id="{1178DC1C-4B48-4AB8-8CB9-BF9679429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193" y="854348"/>
            <a:ext cx="6127249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sz="2000" b="1" dirty="0">
                <a:solidFill>
                  <a:srgbClr val="002060"/>
                </a:solidFill>
              </a:rPr>
              <a:t>Wniosek o dofinansowanie/</a:t>
            </a:r>
            <a:r>
              <a:rPr lang="cs" sz="2000" b="1" dirty="0">
                <a:solidFill>
                  <a:srgbClr val="002060"/>
                </a:solidFill>
              </a:rPr>
              <a:t>Projektová žádost</a:t>
            </a:r>
          </a:p>
          <a:p>
            <a:pPr algn="ctr" eaLnBrk="1" hangingPunct="1"/>
            <a:endParaRPr lang="pl-PL" sz="2000" b="1" dirty="0">
              <a:solidFill>
                <a:srgbClr val="002060"/>
              </a:solidFill>
            </a:endParaRPr>
          </a:p>
          <a:p>
            <a:pPr algn="ctr" eaLnBrk="1" hangingPunct="1"/>
            <a:endParaRPr lang="pl-PL" sz="11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  <a:hlinkClick r:id="rId2"/>
              </a:rPr>
              <a:t>https://iskp21.mssf.cz/</a:t>
            </a:r>
            <a:endParaRPr lang="pl-PL" sz="2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pl-PL" sz="2000" b="1" dirty="0">
                <a:solidFill>
                  <a:srgbClr val="002060"/>
                </a:solidFill>
              </a:rPr>
              <a:t> </a:t>
            </a:r>
            <a:endParaRPr lang="pl-PL" altLang="pl-PL" sz="40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F2B48AC-3114-4615-B3A7-EE8EDE9F5DE1}"/>
              </a:ext>
            </a:extLst>
          </p:cNvPr>
          <p:cNvSpPr txBox="1"/>
          <p:nvPr/>
        </p:nvSpPr>
        <p:spPr>
          <a:xfrm>
            <a:off x="973123" y="2487508"/>
            <a:ext cx="9655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err="1">
                <a:solidFill>
                  <a:srgbClr val="002060"/>
                </a:solidFill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Instrukcja-wypenienia-wniosku-o-patno-i-raportu-z-realizacji</a:t>
            </a:r>
            <a:r>
              <a:rPr lang="pl-PL" sz="2400" b="1" dirty="0">
                <a:solidFill>
                  <a:srgbClr val="002060"/>
                </a:solidFill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201</a:t>
            </a:r>
            <a:r>
              <a:rPr lang="pl-PL" sz="2400" b="1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</a:t>
            </a:r>
            <a:r>
              <a:rPr lang="pl-PL" sz="2400" b="1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pl-PL" sz="2400" b="1" dirty="0"/>
              <a:t>– adekwatna do iskp21</a:t>
            </a:r>
          </a:p>
          <a:p>
            <a:pPr algn="ctr"/>
            <a:r>
              <a:rPr lang="pl-PL" sz="2400" b="1" dirty="0"/>
              <a:t>/</a:t>
            </a:r>
            <a:endParaRPr lang="cs" sz="2400" b="1" dirty="0"/>
          </a:p>
          <a:p>
            <a:pPr algn="ctr"/>
            <a:r>
              <a:rPr lang="pl-PL" sz="2400" b="1" dirty="0" err="1">
                <a:solidFill>
                  <a:srgbClr val="002060"/>
                </a:solidFill>
              </a:rPr>
              <a:t>Návod</a:t>
            </a:r>
            <a:r>
              <a:rPr lang="pl-PL" sz="2400" b="1" dirty="0">
                <a:solidFill>
                  <a:srgbClr val="002060"/>
                </a:solidFill>
              </a:rPr>
              <a:t> pro </a:t>
            </a:r>
            <a:r>
              <a:rPr lang="pl-PL" sz="2400" b="1" dirty="0" err="1">
                <a:solidFill>
                  <a:srgbClr val="002060"/>
                </a:solidFill>
              </a:rPr>
              <a:t>vyplnění</a:t>
            </a:r>
            <a:r>
              <a:rPr lang="pl-PL" sz="2400" b="1" dirty="0">
                <a:solidFill>
                  <a:srgbClr val="002060"/>
                </a:solidFill>
              </a:rPr>
              <a:t> </a:t>
            </a:r>
            <a:r>
              <a:rPr lang="pl-PL" sz="2400" b="1" dirty="0" err="1">
                <a:solidFill>
                  <a:srgbClr val="002060"/>
                </a:solidFill>
              </a:rPr>
              <a:t>žádosti</a:t>
            </a:r>
            <a:r>
              <a:rPr lang="pl-PL" sz="2400" b="1" dirty="0">
                <a:solidFill>
                  <a:srgbClr val="002060"/>
                </a:solidFill>
              </a:rPr>
              <a:t> o </a:t>
            </a:r>
            <a:r>
              <a:rPr lang="pl-PL" sz="2400" b="1" dirty="0" err="1">
                <a:solidFill>
                  <a:srgbClr val="002060"/>
                </a:solidFill>
              </a:rPr>
              <a:t>platbu</a:t>
            </a:r>
            <a:r>
              <a:rPr lang="pl-PL" sz="2400" b="1" dirty="0">
                <a:solidFill>
                  <a:srgbClr val="002060"/>
                </a:solidFill>
              </a:rPr>
              <a:t> a </a:t>
            </a:r>
            <a:r>
              <a:rPr lang="pl-PL" sz="2400" b="1" dirty="0" err="1">
                <a:solidFill>
                  <a:srgbClr val="002060"/>
                </a:solidFill>
              </a:rPr>
              <a:t>zprávy</a:t>
            </a:r>
            <a:r>
              <a:rPr lang="pl-PL" sz="2400" b="1" dirty="0">
                <a:solidFill>
                  <a:srgbClr val="002060"/>
                </a:solidFill>
              </a:rPr>
              <a:t> o </a:t>
            </a:r>
            <a:r>
              <a:rPr lang="pl-PL" sz="2400" b="1" dirty="0" err="1">
                <a:solidFill>
                  <a:srgbClr val="002060"/>
                </a:solidFill>
              </a:rPr>
              <a:t>realizaci</a:t>
            </a:r>
            <a:r>
              <a:rPr lang="pl-PL" sz="2400" b="1" dirty="0">
                <a:solidFill>
                  <a:srgbClr val="002060"/>
                </a:solidFill>
              </a:rPr>
              <a:t> 2014</a:t>
            </a:r>
            <a:endParaRPr lang="pl-PL" sz="2400" b="1" dirty="0"/>
          </a:p>
          <a:p>
            <a:pPr algn="ctr"/>
            <a:r>
              <a:rPr lang="cs" sz="2400" b="1" dirty="0"/>
              <a:t>- relevantní pro iskp21</a:t>
            </a: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256809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159530" y="2938359"/>
            <a:ext cx="82586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rtl="0"/>
            <a:r>
              <a:rPr lang="pl-PL" sz="2000" i="1" dirty="0">
                <a:solidFill>
                  <a:srgbClr val="002060"/>
                </a:solidFill>
                <a:latin typeface="Calibri" panose="020F0502020204030204" pitchFamily="34" charset="0"/>
              </a:rPr>
              <a:t>DZIĘKUJĘ ZA UWAGĘ / </a:t>
            </a:r>
            <a:r>
              <a:rPr lang="cs" sz="2000" i="1" dirty="0">
                <a:solidFill>
                  <a:srgbClr val="002060"/>
                </a:solidFill>
                <a:latin typeface="Calibri" panose="020F0502020204030204" pitchFamily="34" charset="0"/>
              </a:rPr>
              <a:t>DĚKUJI ZA POZORNOST</a:t>
            </a:r>
          </a:p>
          <a:p>
            <a:pPr algn="ctr"/>
            <a:endParaRPr 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l-PL" i="1" dirty="0">
                <a:solidFill>
                  <a:srgbClr val="002060"/>
                </a:solidFill>
                <a:latin typeface="Calibri" panose="020F0502020204030204" pitchFamily="34" charset="0"/>
              </a:rPr>
              <a:t>Jolanta Zełep</a:t>
            </a:r>
          </a:p>
          <a:p>
            <a:pPr algn="ctr"/>
            <a:r>
              <a:rPr lang="pl-PL" i="1" dirty="0">
                <a:solidFill>
                  <a:srgbClr val="002060"/>
                </a:solidFill>
                <a:latin typeface="Calibri" panose="020F0502020204030204" pitchFamily="34" charset="0"/>
                <a:hlinkClick r:id="rId2"/>
              </a:rPr>
              <a:t>j.zelep@duw.pl</a:t>
            </a:r>
            <a:endParaRPr lang="pl-PL" i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l-PL" i="1" dirty="0">
                <a:solidFill>
                  <a:srgbClr val="002060"/>
                </a:solidFill>
                <a:latin typeface="Calibri" panose="020F0502020204030204" pitchFamily="34" charset="0"/>
              </a:rPr>
              <a:t>Tel. 071-340-65-33</a:t>
            </a:r>
          </a:p>
          <a:p>
            <a:pPr algn="ctr"/>
            <a:endParaRPr 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361544" y="6106584"/>
            <a:ext cx="2953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Wrocław, 2024 r.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E4D1908-94E8-464B-90CD-3E5B6CB62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235" y="525398"/>
            <a:ext cx="3916680" cy="90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3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273773F-C271-4BA3-8A29-12D01B5AE6BA}"/>
              </a:ext>
            </a:extLst>
          </p:cNvPr>
          <p:cNvSpPr/>
          <p:nvPr/>
        </p:nvSpPr>
        <p:spPr>
          <a:xfrm>
            <a:off x="252755" y="1013795"/>
            <a:ext cx="1153187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OKRESY SPRAWOZDAWCZE/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MONITOROVACÍ OBDOBÍ</a:t>
            </a:r>
            <a:endParaRPr lang="pl-PL" sz="14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Informacje merytoryczne i finansowe muszą być ze sobą powiązane w ramach okresów sprawozdawczych. /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Věcné a finanční informace musí být v rámci monitorovacích období navzájem propojeny. </a:t>
            </a: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Harmonogram okresów sprawozdawczych uzgadniany jest na etapie przygotowania aktu prawnego (Umowy) i stanowi jego integralną część. </a:t>
            </a: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Okresy sprawozdawcze co do zasady wynoszą 6 miesięcy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Harmonogram monitorovacích období se dojednává ve fázi přípravy právního aktu (smlouvy) a tvoří jeho nedílnou součást.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Zpravidla se jedná o šestiměsíční monitorovací období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Pierwszy okres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za który składany jest raport z realizacji rozpoczyna się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 dniem następującym po dniu zarejestrowania wniosku o dofinansowanie projektu w ISKP2021+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První období,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za které se předkládá zpráva o realizaci, začíná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dnem následujícím po dni registrace projektové žádosti v ISKP2021+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trakcie realizacji projektu są opracowywane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typy raportów z realizacji projektu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průběhu realizace projektu se zpracovávají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typy zpráv o realizaci projektu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defTabSz="457167">
              <a:buFont typeface="Arial" panose="020B0604020202020204" pitchFamily="34" charset="0"/>
              <a:buChar char="•"/>
            </a:pP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Raport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bieżący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 realizacji projektu – raport za dany okres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Průběžná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zpráva o realizaci projektu - zpráva za dané období</a:t>
            </a:r>
            <a:r>
              <a:rPr lang="pl-PL" sz="1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defTabSz="457167">
              <a:buFont typeface="Arial" panose="020B0604020202020204" pitchFamily="34" charset="0"/>
              <a:buChar char="•"/>
            </a:pP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Raport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końcowy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 realizacji projektu – raport za dany okres oraz podsumowanie za cały okres realizacji projektu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Závěrečná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zpráva o realizaci projektu - zpráva za dané období a shrnutí za celé období realizace projektu.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Oprócz informacji na temat postępu w realizacji projektu, partnerzy zgłaszają kontrolerowi wszelkie drobne odchylenia w realizacji od opisu zawartego we wniosku. Chodzi tylko o takie odchylenia, które nie kwalifikują się do ZMIAN W PROJEKCIE opisanych w rozdziale B.4.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Kromě informací o postupu realizace projektu oznamují partneři kontrolorovi veškeré drobné odchylky v realizaci projektu od popisu uvedeného v žádosti o podporu. Jde pouze o takové odchylky, které nenaplňují znění kapitoly B.4 ZMĚNY V PROJEKTU.</a:t>
            </a:r>
          </a:p>
        </p:txBody>
      </p:sp>
    </p:spTree>
    <p:extLst>
      <p:ext uri="{BB962C8B-B14F-4D97-AF65-F5344CB8AC3E}">
        <p14:creationId xmlns:p14="http://schemas.microsoft.com/office/powerpoint/2010/main" val="372847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5D817774-D575-4B37-932A-F00F64DB501D}"/>
              </a:ext>
            </a:extLst>
          </p:cNvPr>
          <p:cNvSpPr/>
          <p:nvPr/>
        </p:nvSpPr>
        <p:spPr>
          <a:xfrm>
            <a:off x="252754" y="1164797"/>
            <a:ext cx="117118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BIEŻACA KONTROLA PROJEKTU - DOKUMENTY DO PRZEPROWADZENIA KONTROLI PROJEKTU / </a:t>
            </a:r>
          </a:p>
          <a:p>
            <a:pPr algn="ctr" defTabSz="457167"/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PRŮBĚŽNÁ KONTROLA PROJEKTU - DOKUMENTY K PROVÁDĚNÍ KONTROLY PROJEKTU</a:t>
            </a:r>
          </a:p>
          <a:p>
            <a:pPr algn="ctr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Raport z realizacji opracowywany jest jako dwujęzyczny podsumowujący informacje dotyczące realizacji całego projektu.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Składany jest za pośrednictwem ISKP 21+ w terminie 30 dni kalendarzowych po zakończeniu okresu sprawozdawczego. Partnerzy musza przekazać GB dokumenty z odpowiednim wyprzedzeniem.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Zpráva o realizaci se zpracovává jako dvojjazyčný souhrn informací o realizaci celého projektu.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Podává se prostřednictvím ISKP 21+ do 30 kalendářních dnů po skončení monitorovacího období. Partneři musí poskytnout hlavnímu příjemci dokumenty s dostatečným předstihem. 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Elementem każdego raportu z realizacji są następujące załączniki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Součástí každé zprávy o realizaci jsou následující přílohy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Załącznik merytoryczny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raportu z realizacji projektu - jednojęzyczny raport z działań danego partnera – zał. 3 PB.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Věcná příloha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zprávy o realizaci projektu - jednojazyčná zpráva o aktivitách daného partnera - příloha 3 příručky pro příjemce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Wniosek o płatność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projekt – zał. 4 PB.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Žádost o platbu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projekt - příloha 4 příručky pro příjemce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Zestawienie dokumentów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/wydatków od poszczególnych partnerów – zał. 5 PB. </a:t>
            </a:r>
            <a:r>
              <a:rPr lang="pl-PL" sz="1400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Opracowane zgodnie z zasadami z PB.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Soupiska dokladů/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výdajů od jednotlivých partnerů - příloha 5 příručky pro příjemce. </a:t>
            </a:r>
            <a:r>
              <a:rPr lang="cs" sz="1400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Vypracováno v souladu se zásadami uvedenými v příručky pro příjemce.</a:t>
            </a:r>
            <a:endParaRPr lang="pl-PL" sz="1400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Dokumenty księgowe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dany okres sprawozdawczy, w tym potwierdzone zapłaty opatrzone identyfikacją projektu.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Účetní doklady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dané monitorovací období, včetně potvrzených plateb s identifikací projektu.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Zestawienie potwierdzające zaksięgowanie dokumentów w </a:t>
            </a: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ewidencji analitycznej dla projektu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Soupisky potvrzující zaúčtování dokumentů do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analytické evidence projektu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Oświadczenie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Partnera/GB do odliczenia podatku </a:t>
            </a: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VAT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zał. nr 16 PB.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Čestné prohlášení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partnera/Hlavního příjemce k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DPH -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příloha 16 příručky pro příjemce.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Pełnomocnictwo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podpisywania dokumentów – w przypadku innej osoby niż przedstawiciel statutowy.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Plná moc k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podpisu dokumentů - v případě jiné osoby než statutárního zástupce.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defTabSz="457167">
              <a:buFontTx/>
              <a:buAutoNum type="arabicParenR"/>
            </a:pPr>
            <a:r>
              <a:rPr lang="pl-PL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Inne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istotne załączniki związane z realizacja projektu w danym okresie. / </a:t>
            </a:r>
            <a:r>
              <a:rPr lang="cs" sz="1400" b="1" u="sng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Další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relevantní přílohy týkající se realizace projektu v daném období.</a:t>
            </a:r>
          </a:p>
        </p:txBody>
      </p:sp>
    </p:spTree>
    <p:extLst>
      <p:ext uri="{BB962C8B-B14F-4D97-AF65-F5344CB8AC3E}">
        <p14:creationId xmlns:p14="http://schemas.microsoft.com/office/powerpoint/2010/main" val="359128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2E30A0CA-4E9C-4EAF-8DAF-FC348A4C27DF}"/>
              </a:ext>
            </a:extLst>
          </p:cNvPr>
          <p:cNvSpPr/>
          <p:nvPr/>
        </p:nvSpPr>
        <p:spPr>
          <a:xfrm>
            <a:off x="505281" y="999654"/>
            <a:ext cx="116157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PRZEBIEG PROCESU KONTROLI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PRŮBĚH KONTROLNÍHO PROCESU</a:t>
            </a:r>
            <a:endParaRPr lang="pl-PL" sz="14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Okres kontroli 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raportu z realizacji wynosi </a:t>
            </a: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45 dni kalendarzowych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Lhůta na kontrolu 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zprávy o realizaci je stanovena na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45 kalendářních dnů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Weryfikacja administracyjna 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składa się z następujących części / </a:t>
            </a:r>
            <a:r>
              <a:rPr lang="cs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Administrativní ověření se skládá z 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následujících částí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	</a:t>
            </a:r>
            <a:r>
              <a:rPr lang="pl-PL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dobór próby wniosków o płatność 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przez kontrolera beneficjenta wiodącego do sprawdzenia /</a:t>
            </a:r>
            <a:r>
              <a:rPr lang="cs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výběr vzorku žádostí o platbu 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kontrolorem hlavního příjemce za účelem kontroly</a:t>
            </a:r>
            <a:endParaRPr lang="pl-PL" sz="1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	</a:t>
            </a:r>
            <a:r>
              <a:rPr lang="pl-PL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poprawności formalnej 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przez kontrolerów partnerów projektu / </a:t>
            </a:r>
            <a:r>
              <a:rPr lang="cs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formální správnosti 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provedená kontrolory partnerů projektu</a:t>
            </a:r>
            <a:endParaRPr lang="pl-PL" sz="1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	</a:t>
            </a:r>
            <a:r>
              <a:rPr lang="pl-PL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rzeczowa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przez kontrolera partnera/beneficjenta głównego / </a:t>
            </a:r>
            <a:r>
              <a:rPr lang="cs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faktická kontrola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ze strany kontrolora partnera/hlavního příjemce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	</a:t>
            </a:r>
            <a:r>
              <a:rPr lang="pl-PL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finansowa </a:t>
            </a:r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/ </a:t>
            </a:r>
            <a:r>
              <a:rPr lang="cs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finanční kontrola a</a:t>
            </a:r>
            <a:endParaRPr lang="pl-PL" sz="1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	</a:t>
            </a:r>
            <a:r>
              <a:rPr lang="pl-PL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merytoryczna / </a:t>
            </a:r>
            <a:r>
              <a:rPr lang="cs" sz="12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věcná kontrola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Równolegle do kontroli rzeczowej na poziomie poszczególnych partnerów, jest również przeprowadzana </a:t>
            </a:r>
            <a:r>
              <a:rPr lang="pl-PL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przez WS kontrola wpływu transgranicznego i współpracy w ramach danego projektu. / </a:t>
            </a:r>
            <a:r>
              <a:rPr lang="cs" sz="1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Souběžně s věcnou kontrolou na úrovni jednotlivých partnerů probíhá také </a:t>
            </a:r>
            <a:r>
              <a:rPr lang="cs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přeshraničního dopadu a spolupráce v rámci daného projektu ze strany JS.</a:t>
            </a:r>
            <a:endParaRPr lang="pl-PL" sz="1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endParaRPr lang="pl-PL" sz="1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raportu z realizacji jest </a:t>
            </a: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PODZIELONA POMIĘDZY KONTROLERÓW WSZYSTKICH PARTNERÓW PROJEKTU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zprávy o realizaci se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DĚLÍ MEZI KONTROLORY VŠECH PROJEKTOVÝCH PARTNERŮ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50" indent="-285750" algn="l" defTabSz="457167" rtl="0" hangingPunct="1">
              <a:buFont typeface="Arial" panose="020B0604020202020204" pitchFamily="34" charset="0"/>
              <a:buChar char="•"/>
            </a:pP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kontroler Głównego Beneficjenta 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jest odpowiedzialny za kontrolę raportu z realizacji projektu oraz za kontrolę merytorycznego załącznika raportu z realizacji części projektu złożonego przez Głównego Beneficjenta, łącznie z zestawieniem dokumentów Głównego Beneficjenta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Kontrolor hlavního příjemce 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odpovídá za kontrolu zprávy o realizaci projektu a za kontrolu věcné přílohy zprávy o realizaci části projektu předložené hlavním příjemcem, včetně soupisky dokladů hlavního příjemce,</a:t>
            </a:r>
          </a:p>
          <a:p>
            <a:pPr algn="l" defTabSz="457167" rtl="0" hangingPunct="1"/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defTabSz="457167">
              <a:buFont typeface="Arial" panose="020B0604020202020204" pitchFamily="34" charset="0"/>
              <a:buChar char="•"/>
            </a:pP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kontrolerzy poszczególnych partnerów 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są odpowiedzialni za kontrolę merytorycznych załączników raportu z realizacji części projektu złożonych przez pozostałych partnerów projektu, wraz z przedłożonymi przez nich zestawieniami dokumentów.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Kontroloři jednotlivých partnerů 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jsou odpovědní za kontrolu věcných příloh dílčí zprávy o realizaci projektu předložených ostatními projektovými partnery spolu s jejich soupiskami dokladů.</a:t>
            </a:r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2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r>
              <a:rPr lang="pl-PL" sz="1200" b="1" u="sng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raportu z realizacji za dany okres składa się z / </a:t>
            </a:r>
            <a:r>
              <a:rPr lang="cs" sz="1200" b="1" u="sng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zprávy o realizaci za dané období se skládá z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50" indent="-285750" algn="l" defTabSz="457167" rtl="0" hangingPunct="1">
              <a:buFont typeface="Arial" panose="020B0604020202020204" pitchFamily="34" charset="0"/>
              <a:buChar char="•"/>
            </a:pP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kontroli merytorycznej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czyli kontroli załączników raportu z realizacji na poziomie partnera oraz kontroli raportu z realizacji na poziomie projektu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věcné kontroly, tj.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kontroly příloh zprávy o realizaci na úrovni partnerů a kontroly zprávy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realizaci na úrovni projektu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285750" indent="-285750" defTabSz="457167">
              <a:buFont typeface="Arial" panose="020B0604020202020204" pitchFamily="34" charset="0"/>
              <a:buChar char="•"/>
            </a:pPr>
            <a:r>
              <a:rPr lang="pl-PL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kontroli finansowej</a:t>
            </a:r>
            <a:r>
              <a:rPr lang="pl-PL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czyli kontroli poszczególnych zestawień dokumentów na poziomie partnera oraz weryfikacji wniosku o płatność na poziomie projektu. / </a:t>
            </a:r>
            <a:r>
              <a:rPr lang="cs" sz="12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finanční kontroly, tj.</a:t>
            </a:r>
            <a:r>
              <a:rPr lang="cs" sz="12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kontroly jednotlivých soupisek dokladů na úrovni partnera a ověření žádosti o platbu na úrovni projektu.</a:t>
            </a:r>
          </a:p>
        </p:txBody>
      </p:sp>
    </p:spTree>
    <p:extLst>
      <p:ext uri="{BB962C8B-B14F-4D97-AF65-F5344CB8AC3E}">
        <p14:creationId xmlns:p14="http://schemas.microsoft.com/office/powerpoint/2010/main" val="341448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C322525-E282-4D5F-B93E-AF791845B4B4}"/>
              </a:ext>
            </a:extLst>
          </p:cNvPr>
          <p:cNvSpPr/>
          <p:nvPr/>
        </p:nvSpPr>
        <p:spPr>
          <a:xfrm>
            <a:off x="252755" y="1164797"/>
            <a:ext cx="38630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67" hangingPunct="1"/>
            <a:r>
              <a:rPr lang="pl-PL" sz="2000" b="1" kern="1200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PRZEBIEG PROCESU KONTROLI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BB35931-D938-4705-9BF0-BDA8C92E9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53" y="1594936"/>
            <a:ext cx="10719816" cy="4682039"/>
          </a:xfrm>
          <a:prstGeom prst="rect">
            <a:avLst/>
          </a:prstGeom>
        </p:spPr>
      </p:pic>
      <p:sp>
        <p:nvSpPr>
          <p:cNvPr id="6" name="Owal 5">
            <a:extLst>
              <a:ext uri="{FF2B5EF4-FFF2-40B4-BE49-F238E27FC236}">
                <a16:creationId xmlns:a16="http://schemas.microsoft.com/office/drawing/2014/main" id="{73B295B4-4661-4CFF-BEA8-9BCEE4C43C99}"/>
              </a:ext>
            </a:extLst>
          </p:cNvPr>
          <p:cNvSpPr/>
          <p:nvPr/>
        </p:nvSpPr>
        <p:spPr>
          <a:xfrm>
            <a:off x="2133600" y="2581275"/>
            <a:ext cx="1895475" cy="726579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034C056D-A066-491B-A49B-E2557D4F1B5B}"/>
              </a:ext>
            </a:extLst>
          </p:cNvPr>
          <p:cNvSpPr/>
          <p:nvPr/>
        </p:nvSpPr>
        <p:spPr>
          <a:xfrm>
            <a:off x="4524375" y="3781425"/>
            <a:ext cx="2238375" cy="127635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0E1280A2-A910-4D36-B1EC-3336CD1FD532}"/>
              </a:ext>
            </a:extLst>
          </p:cNvPr>
          <p:cNvSpPr/>
          <p:nvPr/>
        </p:nvSpPr>
        <p:spPr>
          <a:xfrm>
            <a:off x="4524375" y="5263064"/>
            <a:ext cx="2238375" cy="127635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01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8E67B55-766E-4A15-B9EF-A00B47432EC8}"/>
              </a:ext>
            </a:extLst>
          </p:cNvPr>
          <p:cNvSpPr/>
          <p:nvPr/>
        </p:nvSpPr>
        <p:spPr>
          <a:xfrm>
            <a:off x="252754" y="1164797"/>
            <a:ext cx="1171189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PRZEBIEG PROCESU KONTROLI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PRŮBĚH KONTROLNÍHO PROCESU</a:t>
            </a:r>
            <a:endParaRPr lang="pl-PL" sz="14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Przesłanie próby wydatków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wybranych do kontroli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Zaslání vzorku výdajů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vybraných ke kontrole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Wezwanie do usunięcia uchybień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wysyłane są w formie depeszy w systemie ISKP21+. Partner jest zobowiązany do usunięcia uchybień w terminie określonym w wezwaniu, przy czym termin ten nie może być krótszy niż 5 dni roboczych.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Výzva k odstranění nedostatků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v systému ISKP21+ odesílá formou depeše. Partner je povinen odstranit nedostatky ve lhůtě stanovené ve výzvě, která nesmí být kratší než 5 pracovních dnů.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Jeżeli uchybienia nie zostaną usunięte we wskazanym terminie wówczas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partner zostanie wezwany po raz drugi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pl-PL" sz="1400" b="1" u="sng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Jeżeli po drugim wezwaniu uchybienia nie będą z zestawienia usunięte, będą te wydatki uznane za niekwalifikowalne.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Pokud nebudou nedostatky v uvedené lhůtě odstraněny,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bude partner vyzván podruhé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cs" sz="1400" b="1" u="sng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Pokud ani po druhé výzvě nebudou nedostatky ze soupisky odstraněny, budou tyto výdaje považovány za nezpůsobilé.</a:t>
            </a:r>
            <a:endParaRPr lang="pl-PL" sz="1400" b="1" u="sng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rtl="0" hangingPunct="1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przypadku wezwania do usunięcia uchybień,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termin na przeprowadzenie kontroli ulega zawieszeniu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czasu usunięcia uchybień/przedłożenia wymaganych dokumentów.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případě výzvy k odstranění nedostatků dochází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 pozastavení lhůty pro kontrolu pozastavuje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až do okamžiku odstranění nedostatků /předložení požadovaných podkladů. </a:t>
            </a: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Jeżeli kontroler nie znajdzie żadnych niejasności w merytorycznym załączniku do raportu z realizacji części projektu 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lub jeśli wszystkie możliwe niejasności zostały wyjaśnione, </a:t>
            </a:r>
            <a:r>
              <a:rPr lang="pl-PL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jest uprawniony do jego zatwierdzenia</a:t>
            </a:r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Pokud kontrolor neshledá ve věcné příloze dílčí zprávy o realizaci projektu žádné nejasnosti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nebo pokud byly všechny možné nejasnosti vysvětleny</a:t>
            </a:r>
            <a:r>
              <a:rPr lang="cs" sz="14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je oprávněn ji schválit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r>
              <a:rPr lang="pl-PL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zatwierdzeniu kontroler informuje odpowiedniego partnera jaki GB w formie depeszy wewnętrznej MS2021 + / </a:t>
            </a:r>
            <a:r>
              <a:rPr lang="cs" sz="14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Kontrolor informuje příslušného partnera i hlavního příjemce o schválení formou interní depeše MS2021+. </a:t>
            </a:r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15"/>
          <p:cNvSpPr txBox="1">
            <a:spLocks noChangeArrowheads="1"/>
          </p:cNvSpPr>
          <p:nvPr/>
        </p:nvSpPr>
        <p:spPr bwMode="auto">
          <a:xfrm>
            <a:off x="912540" y="150673"/>
            <a:ext cx="5400600" cy="5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800" i="1" dirty="0">
                <a:solidFill>
                  <a:srgbClr val="002060"/>
                </a:solidFill>
                <a:latin typeface="Calibri" panose="020F0502020204030204" pitchFamily="34" charset="0"/>
              </a:rPr>
              <a:t>DOLNOŚLĄSKI URZĄD WOJEWÓDZKI</a:t>
            </a:r>
            <a:br>
              <a:rPr lang="pl-PL" altLang="pl-PL" sz="2000" b="1" i="1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pl-PL" altLang="pl-PL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Oddział Programów Współpracy Transgranicznej</a:t>
            </a:r>
            <a:endParaRPr lang="pl-PL" altLang="pl-PL" sz="2000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B07EC494-B40B-4E3F-8E41-46992DB1B190}"/>
              </a:ext>
            </a:extLst>
          </p:cNvPr>
          <p:cNvSpPr/>
          <p:nvPr/>
        </p:nvSpPr>
        <p:spPr>
          <a:xfrm>
            <a:off x="240051" y="946683"/>
            <a:ext cx="117118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67"/>
            <a:r>
              <a:rPr lang="pl-PL" sz="20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PRZEBIEG PROCESU KONTROLI / </a:t>
            </a:r>
            <a:r>
              <a:rPr lang="cs" sz="20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PRŮBĚH KONTROLNÍHO PROCESU</a:t>
            </a:r>
            <a:endParaRPr lang="pl-PL" sz="2000" b="1" kern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na poziomie projektu. /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na úrovni projektu.</a:t>
            </a:r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 zakończeniu kontroli na poziomie poszczególnych partnerów, kontroler GB weryfikuje zatwierdzenie merytorycznych załączników i zestawień za wszystkich partnerów projektu</a:t>
            </a:r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Jeżeli załączniki i zestawienia zostały zatwierdzone, przystępuje do kontroli raportu z realizacji projektu. /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 ukončení kontroly na úrovni jednotlivých partnerů ověří kontrolor hlavního příjemce schválení věcných příloh a soupisek u všech projektových partnerů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Pokud byly přílohy a soupisky schváleny, přistoupí ke kontrole zprávy o realizaci projektu.</a:t>
            </a:r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raportu </a:t>
            </a:r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 realizacji projektu </a:t>
            </a:r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polega m.in. także na kontroli dotyczącej współpracy transgranicznej i wpływu transgranicznego projektu, którą przeprowadza WS</a:t>
            </a:r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zprávy o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realizaci projektu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spočívá mimo jiné také v kontrole zaměřené na přeshraniční spolupráci a přeshraniční dopad projektu, kterou provádí JS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Elementem kontroli raportu z realizacji projektu jest także </a:t>
            </a:r>
            <a:r>
              <a:rPr lang="pl-PL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wniosku o płatność</a:t>
            </a:r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/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Součástí kontroly zprávy o realizaci projektu je také </a:t>
            </a:r>
            <a:r>
              <a:rPr lang="cs" sz="1800" b="1" kern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kontrola žádosti o platbu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457167" hangingPunct="1"/>
            <a:endParaRPr lang="pl-PL" sz="14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457167"/>
            <a:r>
              <a:rPr lang="pl-PL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 zatwierdzeniu raportu z realizacji w tym wniosku o płatność kontroler przesyła informację o tym fakcie do GB. / </a:t>
            </a:r>
            <a:r>
              <a:rPr lang="cs" sz="1800" b="1" kern="1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Jakmile je zpráva o realizaci včetně žádosti o platbu schválena, zašle kontrolor informaci o této skutečnosti hlavnímu příjemci. </a:t>
            </a:r>
          </a:p>
          <a:p>
            <a:pPr algn="l" defTabSz="457167" hangingPunct="1"/>
            <a:endParaRPr lang="pl-PL" sz="1800" b="1" kern="1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86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3541</TotalTime>
  <Words>2410</Words>
  <Application>Microsoft Office PowerPoint</Application>
  <PresentationFormat>Širokoúhlá obrazovka</PresentationFormat>
  <Paragraphs>169</Paragraphs>
  <Slides>35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41" baseType="lpstr">
      <vt:lpstr>Arial</vt:lpstr>
      <vt:lpstr>Calibri</vt:lpstr>
      <vt:lpstr>Trebuchet MS</vt:lpstr>
      <vt:lpstr>Wingdings 3</vt:lpstr>
      <vt:lpstr>Faseta</vt:lpstr>
      <vt:lpstr>Acrobat 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Procedura zamawiania i odbioru stron internetowych dla instytucji publicznych   http://wcag.stowarzyszenie.edu.pl/mod/page/view.php?id=137     Klauzule do opisu przedmiotu zamówienia 1. Wykonawca wykona przedmiot zamówienia zgodnie ze wszystkimi wytycznymi WCAG 2.0 o których mowa w załączniku nr 4 do Rozporządzenia Rady Ministrów z dnia 12 kwietnia 2012 w sprawie Krajowych Ram Interoperacyjności, minimalnych wymagań dla rejestrów publicznych i wymiany informacji w postaci elektronicznej oraz minimalnych wymagań dla systemów teleinformatycznych (Dz.U. z 16 maja 2012 poz. 526) - dalej zwanym "Rozporządzeniem" lub "Wytycznymi".  2. Narzędzia do obsługi serwisu muszą spełniać zalecenia ATAG i być dostępne dla użytkowników niepełnosprawnych.  3. Edytor treści musi zawierać możliwość tworzenia semantycznych elementów HTML, m.in. takich jak nagłówki czy listy wypunktowane.  4. Warunkiem odbioru serwisu i dokonania płatności jest spełnienie wymogów wskazanych w załączniku nr ....... ."Katalog wytycznych WCAG 2.0". 5. Zamawiający zastrzega sobie prawo do zlecenia zewnętrznego audytu spełnienia wymagań WCAG 2.0.</dc:title>
  <dc:creator>Jolanta Zełep</dc:creator>
  <cp:lastModifiedBy>Jarnot Karolina</cp:lastModifiedBy>
  <cp:revision>466</cp:revision>
  <cp:lastPrinted>2017-03-21T08:15:21Z</cp:lastPrinted>
  <dcterms:created xsi:type="dcterms:W3CDTF">2017-03-15T11:35:48Z</dcterms:created>
  <dcterms:modified xsi:type="dcterms:W3CDTF">2024-05-15T09:26:00Z</dcterms:modified>
</cp:coreProperties>
</file>