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handoutMasterIdLst>
    <p:handoutMasterId r:id="rId21"/>
  </p:handoutMasterIdLst>
  <p:sldIdLst>
    <p:sldId id="262" r:id="rId2"/>
    <p:sldId id="383" r:id="rId3"/>
    <p:sldId id="384" r:id="rId4"/>
    <p:sldId id="385" r:id="rId5"/>
    <p:sldId id="386" r:id="rId6"/>
    <p:sldId id="387" r:id="rId7"/>
    <p:sldId id="388" r:id="rId8"/>
    <p:sldId id="389" r:id="rId9"/>
    <p:sldId id="390" r:id="rId10"/>
    <p:sldId id="391" r:id="rId11"/>
    <p:sldId id="392" r:id="rId12"/>
    <p:sldId id="393" r:id="rId13"/>
    <p:sldId id="395" r:id="rId14"/>
    <p:sldId id="396" r:id="rId15"/>
    <p:sldId id="397" r:id="rId16"/>
    <p:sldId id="398" r:id="rId17"/>
    <p:sldId id="399" r:id="rId18"/>
    <p:sldId id="400" r:id="rId19"/>
    <p:sldId id="272" r:id="rId20"/>
  </p:sldIdLst>
  <p:sldSz cx="12192000" cy="6858000"/>
  <p:notesSz cx="6797675" cy="99266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Sekcja domyślna" id="{A8BDF80D-A0A2-4786-AAB4-B2F9563008EE}">
          <p14:sldIdLst>
            <p14:sldId id="262"/>
          </p14:sldIdLst>
        </p14:section>
        <p14:section name="Sekcja bez tytułu" id="{7AEFA8DE-13EC-4C2B-A2A2-F668A8E16E2A}">
          <p14:sldIdLst>
            <p14:sldId id="383"/>
            <p14:sldId id="384"/>
            <p14:sldId id="385"/>
            <p14:sldId id="386"/>
            <p14:sldId id="387"/>
            <p14:sldId id="388"/>
            <p14:sldId id="389"/>
            <p14:sldId id="390"/>
            <p14:sldId id="391"/>
            <p14:sldId id="392"/>
            <p14:sldId id="393"/>
            <p14:sldId id="395"/>
            <p14:sldId id="396"/>
            <p14:sldId id="397"/>
            <p14:sldId id="398"/>
            <p14:sldId id="399"/>
            <p14:sldId id="400"/>
            <p14:sldId id="272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useTimings="0">
    <p:browse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456" y="114"/>
      </p:cViewPr>
      <p:guideLst>
        <p:guide orient="horz" pos="2160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quarter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FFD79F5-CE0F-448D-B55D-C68A3625AA87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2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3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F092B7-4DAC-4F87-AC6B-239C78A817B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8179494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/>
              <a:t>Kliknij, aby edytować styl wzorca podtytułu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5282957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ytuł i po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330579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erta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5809016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Karta naz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1223419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Karta nazwy cytat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9528497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rawda lub fał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740085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367537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381596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251643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4677726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981381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8489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073029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572038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656436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pl-PL"/>
              <a:t>Kliknij ikonę, aby dodać obraz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/>
              <a:t>Edytuj style wzorca tekstu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75268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pl-PL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/>
              <a:t>Edytuj style wzorca tekstu</a:t>
            </a:r>
          </a:p>
          <a:p>
            <a:pPr lvl="1"/>
            <a:r>
              <a:rPr lang="pl-PL"/>
              <a:t>Drugi poziom</a:t>
            </a:r>
          </a:p>
          <a:p>
            <a:pPr lvl="2"/>
            <a:r>
              <a:rPr lang="pl-PL"/>
              <a:t>Trzeci poziom</a:t>
            </a:r>
          </a:p>
          <a:p>
            <a:pPr lvl="3"/>
            <a:r>
              <a:rPr lang="pl-PL"/>
              <a:t>Czwarty poziom</a:t>
            </a:r>
          </a:p>
          <a:p>
            <a:pPr lvl="4"/>
            <a:r>
              <a:rPr lang="pl-PL"/>
              <a:t>Piąty poziom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16E896-0051-4FCD-AE54-E95538FB4DC5}" type="datetimeFigureOut">
              <a:rPr lang="pl-PL" smtClean="0"/>
              <a:pPr/>
              <a:t>16.05.2024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328BE0FF-52D8-4CB9-8B50-93EB31994207}" type="slidenum">
              <a:rPr lang="pl-PL" smtClean="0"/>
              <a:pPr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5807693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hyperlink" Target="mailto:k.szczepanska@duw.pl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ole tekstowe 15"/>
          <p:cNvSpPr txBox="1">
            <a:spLocks noChangeArrowheads="1"/>
          </p:cNvSpPr>
          <p:nvPr/>
        </p:nvSpPr>
        <p:spPr bwMode="auto">
          <a:xfrm>
            <a:off x="912540" y="150673"/>
            <a:ext cx="5400600" cy="5632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Font typeface="Wingdings" panose="05000000000000000000" pitchFamily="2" charset="2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Font typeface="Wingdings" panose="05000000000000000000" pitchFamily="2" charset="2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Font typeface="Wingdings" panose="05000000000000000000" pitchFamily="2" charset="2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Font typeface="Wingdings" panose="05000000000000000000" pitchFamily="2" charset="2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pl-PL" altLang="pl-PL" sz="1800" i="1" dirty="0">
                <a:solidFill>
                  <a:srgbClr val="002060"/>
                </a:solidFill>
                <a:latin typeface="Calibri" panose="020F0502020204030204" pitchFamily="34" charset="0"/>
              </a:rPr>
              <a:t>DOLNOŚLĄSKI URZĄD WOJEWÓDZKI</a:t>
            </a:r>
            <a:br>
              <a:rPr lang="pl-PL" altLang="pl-PL" sz="2000" b="1" i="1" dirty="0">
                <a:solidFill>
                  <a:srgbClr val="002060"/>
                </a:solidFill>
                <a:latin typeface="Calibri" panose="020F0502020204030204" pitchFamily="34" charset="0"/>
              </a:rPr>
            </a:br>
            <a:r>
              <a:rPr lang="pl-PL" altLang="pl-PL" sz="1600" i="1" dirty="0">
                <a:solidFill>
                  <a:srgbClr val="002060"/>
                </a:solidFill>
                <a:latin typeface="Calibri" panose="020F0502020204030204" pitchFamily="34" charset="0"/>
              </a:rPr>
              <a:t>Oddział Programów Współpracy Transgranicznej</a:t>
            </a:r>
            <a:endParaRPr lang="pl-PL" altLang="pl-PL" sz="2000" i="1" dirty="0">
              <a:solidFill>
                <a:srgbClr val="002060"/>
              </a:solidFill>
              <a:latin typeface="Calibri" panose="020F0502020204030204" pitchFamily="34" charset="0"/>
            </a:endParaRPr>
          </a:p>
        </p:txBody>
      </p:sp>
      <p:sp>
        <p:nvSpPr>
          <p:cNvPr id="6" name="pole tekstowe 5"/>
          <p:cNvSpPr txBox="1"/>
          <p:nvPr/>
        </p:nvSpPr>
        <p:spPr>
          <a:xfrm>
            <a:off x="1134608" y="2871635"/>
            <a:ext cx="8258629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buNone/>
            </a:pPr>
            <a:r>
              <a:rPr lang="pl-PL" sz="3200" b="1" i="1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Program Interreg </a:t>
            </a:r>
            <a:r>
              <a:rPr lang="pl-PL" sz="3200" b="1" i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Czechy – Polska</a:t>
            </a:r>
          </a:p>
          <a:p>
            <a:pPr algn="ctr">
              <a:buNone/>
            </a:pPr>
            <a:r>
              <a:rPr lang="pl-PL" sz="3200" b="1" i="1" dirty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alibri" panose="020F0502020204030204" pitchFamily="34" charset="0"/>
              </a:rPr>
              <a:t>2021-2027</a:t>
            </a:r>
            <a:endParaRPr lang="pl-PL" sz="3200" b="1" i="1" dirty="0">
              <a:solidFill>
                <a:srgbClr val="002060"/>
              </a:solidFill>
              <a:latin typeface="Calibri" panose="020F0502020204030204" pitchFamily="34" charset="0"/>
            </a:endParaRPr>
          </a:p>
        </p:txBody>
      </p:sp>
      <p:sp>
        <p:nvSpPr>
          <p:cNvPr id="8" name="pole tekstowe 7"/>
          <p:cNvSpPr txBox="1"/>
          <p:nvPr/>
        </p:nvSpPr>
        <p:spPr>
          <a:xfrm>
            <a:off x="4361544" y="6106584"/>
            <a:ext cx="295365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1600" i="1" dirty="0">
                <a:solidFill>
                  <a:srgbClr val="002060"/>
                </a:solidFill>
                <a:latin typeface="Calibri" panose="020F0502020204030204" pitchFamily="34" charset="0"/>
              </a:rPr>
              <a:t>Wrocław, 2024 r.</a:t>
            </a:r>
          </a:p>
        </p:txBody>
      </p:sp>
      <p:graphicFrame>
        <p:nvGraphicFramePr>
          <p:cNvPr id="3" name="Obiekt 2">
            <a:extLst>
              <a:ext uri="{FF2B5EF4-FFF2-40B4-BE49-F238E27FC236}">
                <a16:creationId xmlns:a16="http://schemas.microsoft.com/office/drawing/2014/main" id="{AF8DEECB-74B3-43FE-A38F-A2C4A964C1F0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405456544"/>
              </p:ext>
            </p:extLst>
          </p:nvPr>
        </p:nvGraphicFramePr>
        <p:xfrm>
          <a:off x="7435850" y="433876"/>
          <a:ext cx="3914775" cy="9048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530" name="Acrobat Document" r:id="rId3" imgW="3914742" imgH="904630" progId="Acrobat.Document.DC">
                  <p:embed/>
                </p:oleObj>
              </mc:Choice>
              <mc:Fallback>
                <p:oleObj name="Acrobat Document" r:id="rId3" imgW="3914742" imgH="904630" progId="Acrobat.Document.DC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4"/>
                      <a:stretch>
                        <a:fillRect/>
                      </a:stretch>
                    </p:blipFill>
                    <p:spPr>
                      <a:xfrm>
                        <a:off x="7435850" y="433876"/>
                        <a:ext cx="3914775" cy="90487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6870385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Obraz 11">
            <a:extLst>
              <a:ext uri="{FF2B5EF4-FFF2-40B4-BE49-F238E27FC236}">
                <a16:creationId xmlns:a16="http://schemas.microsoft.com/office/drawing/2014/main" id="{F2A92921-F4F6-46FF-917A-03F065F1336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32000" y="397933"/>
            <a:ext cx="5003800" cy="6206068"/>
          </a:xfrm>
          <a:prstGeom prst="rect">
            <a:avLst/>
          </a:prstGeom>
        </p:spPr>
      </p:pic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11" name="Symbol zastępczy zawartości 10">
            <a:extLst>
              <a:ext uri="{FF2B5EF4-FFF2-40B4-BE49-F238E27FC236}">
                <a16:creationId xmlns:a16="http://schemas.microsoft.com/office/drawing/2014/main" id="{6BC0C6D7-1060-48E9-93A8-E4808364F64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3880773"/>
          </a:xfrm>
        </p:spPr>
        <p:txBody>
          <a:bodyPr/>
          <a:lstStyle/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140463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11200"/>
          </a:xfrm>
        </p:spPr>
        <p:txBody>
          <a:bodyPr/>
          <a:lstStyle/>
          <a:p>
            <a:r>
              <a:rPr lang="pl-PL" dirty="0"/>
              <a:t>Spersonalizowany opis stanowiska pracy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138632F-96C2-4E0C-932A-FE5AD24439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20801"/>
            <a:ext cx="8596668" cy="4720562"/>
          </a:xfrm>
        </p:spPr>
        <p:txBody>
          <a:bodyPr/>
          <a:lstStyle/>
          <a:p>
            <a:pPr algn="just"/>
            <a:r>
              <a:rPr lang="pl-PL" dirty="0"/>
              <a:t>W punkcie 6 formularza wybiera się profil stanowiska, do którego beneficjent przypisuje pracownika.</a:t>
            </a:r>
          </a:p>
          <a:p>
            <a:pPr algn="just"/>
            <a:r>
              <a:rPr lang="pl-PL" dirty="0"/>
              <a:t>Punkt 7 formularza określa dokładnie, jakie czynności będzie wykonywał pracownik i jaki jest udział tych konkretnych czynności w całkowitym czasie pracy dla projektu. Wypełnia się go w procentach, a zgodnie z formularzem suma musi wynosić 100%, co odpowiada całkowitemu czasowi pracy nad projektem. Należy pamiętać, że nie oznacza to automatycznie, że jest to całkowity czas pracy pracownika. Byłoby tak tylko w przypadku wybrania pierwszej opcji, tj. pracy w pełnym wymiarze czasu pracy, w pozycji 8.</a:t>
            </a:r>
          </a:p>
          <a:p>
            <a:pPr algn="just"/>
            <a:endParaRPr lang="pl-PL" dirty="0"/>
          </a:p>
        </p:txBody>
      </p:sp>
      <p:graphicFrame>
        <p:nvGraphicFramePr>
          <p:cNvPr id="4" name="Tabela 3">
            <a:extLst>
              <a:ext uri="{FF2B5EF4-FFF2-40B4-BE49-F238E27FC236}">
                <a16:creationId xmlns:a16="http://schemas.microsoft.com/office/drawing/2014/main" id="{9E009C80-F538-4822-B42F-BF4166E7478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9135971"/>
              </p:ext>
            </p:extLst>
          </p:nvPr>
        </p:nvGraphicFramePr>
        <p:xfrm>
          <a:off x="1143264" y="4108205"/>
          <a:ext cx="6124575" cy="2306070"/>
        </p:xfrm>
        <a:graphic>
          <a:graphicData uri="http://schemas.openxmlformats.org/drawingml/2006/table">
            <a:tbl>
              <a:tblPr firstRow="1" firstCol="1" bandRow="1"/>
              <a:tblGrid>
                <a:gridCol w="377660">
                  <a:extLst>
                    <a:ext uri="{9D8B030D-6E8A-4147-A177-3AD203B41FA5}">
                      <a16:colId xmlns:a16="http://schemas.microsoft.com/office/drawing/2014/main" val="445735009"/>
                    </a:ext>
                  </a:extLst>
                </a:gridCol>
                <a:gridCol w="3404661">
                  <a:extLst>
                    <a:ext uri="{9D8B030D-6E8A-4147-A177-3AD203B41FA5}">
                      <a16:colId xmlns:a16="http://schemas.microsoft.com/office/drawing/2014/main" val="3666507838"/>
                    </a:ext>
                  </a:extLst>
                </a:gridCol>
                <a:gridCol w="1077666">
                  <a:extLst>
                    <a:ext uri="{9D8B030D-6E8A-4147-A177-3AD203B41FA5}">
                      <a16:colId xmlns:a16="http://schemas.microsoft.com/office/drawing/2014/main" val="586672545"/>
                    </a:ext>
                  </a:extLst>
                </a:gridCol>
                <a:gridCol w="1264588">
                  <a:extLst>
                    <a:ext uri="{9D8B030D-6E8A-4147-A177-3AD203B41FA5}">
                      <a16:colId xmlns:a16="http://schemas.microsoft.com/office/drawing/2014/main" val="3809189755"/>
                    </a:ext>
                  </a:extLst>
                </a:gridCol>
              </a:tblGrid>
              <a:tr h="0">
                <a:tc gridSpan="4">
                  <a:txBody>
                    <a:bodyPr/>
                    <a:lstStyle/>
                    <a:p>
                      <a:pPr marL="457200" algn="just">
                        <a:lnSpc>
                          <a:spcPct val="107000"/>
                        </a:lnSpc>
                        <a:spcAft>
                          <a:spcPts val="400"/>
                        </a:spcAft>
                      </a:pPr>
                      <a:r>
                        <a:rPr lang="pl-PL" sz="1000" b="1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7.</a:t>
                      </a:r>
                      <a:r>
                        <a:rPr lang="pl-PL" sz="700" b="1" kern="0">
                          <a:solidFill>
                            <a:srgbClr val="222222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      </a:t>
                      </a:r>
                      <a:r>
                        <a:rPr lang="pl-PL" sz="1000" b="1" kern="0">
                          <a:solidFill>
                            <a:srgbClr val="000000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Popis činností pro projekt a funkce v projektu / Opis czynności wykonywanych w ramach projektu i funkcja w projekcie: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AF6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9144554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b="1" i="1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Č. / Nr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b="1" i="1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Popis vykonávané činnosti / Opis wykonywane czynności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b="1" i="1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Zařazení do pracovního profilu / Przyporządkowanie do profilu stanowiska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b="1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Podíl</a:t>
                      </a:r>
                      <a:r>
                        <a:rPr lang="pl-PL" sz="900" b="1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na </a:t>
                      </a:r>
                      <a:r>
                        <a:rPr lang="pl-PL" sz="900" b="1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celkové</a:t>
                      </a:r>
                      <a:r>
                        <a:rPr lang="pl-PL" sz="900" b="1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900" b="1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pracovní</a:t>
                      </a:r>
                      <a:r>
                        <a:rPr lang="pl-PL" sz="900" b="1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900" b="1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době</a:t>
                      </a:r>
                      <a:r>
                        <a:rPr lang="pl-PL" sz="900" b="1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pro projekt (v %) / Udział w całkowitym czasie pracy dla projektu (v %)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4627011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tabLst>
                          <a:tab pos="1625600" algn="ctr"/>
                        </a:tabLs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Menedżer projektu / Projektový manažer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40%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92461238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tabLst>
                          <a:tab pos="1625600" algn="ctr"/>
                        </a:tabLs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Menedżer finansowy / Finanční manažer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30%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8440676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Organizowanie seminariów / Organizační zajištění seminářů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3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20%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443913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4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  <a:tabLst>
                          <a:tab pos="2609850" algn="l"/>
                        </a:tabLs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Tłumaczenia dokumentów na potrzeby seminariów / Překlady podkladů pro semináře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10%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4590759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948705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9808972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4809845"/>
                  </a:ext>
                </a:extLst>
              </a:tr>
              <a:tr h="0">
                <a:tc gridSpan="3"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i="1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Celkem / Lącznie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pl-PL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9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100 %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3781305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63735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11200"/>
          </a:xfrm>
        </p:spPr>
        <p:txBody>
          <a:bodyPr>
            <a:normAutofit/>
          </a:bodyPr>
          <a:lstStyle/>
          <a:p>
            <a:pPr algn="just"/>
            <a:r>
              <a:rPr lang="pl-PL" dirty="0"/>
              <a:t>Spersonalizowany opis stanowiska pracy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138632F-96C2-4E0C-932A-FE5AD24439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20801"/>
            <a:ext cx="8596668" cy="4720562"/>
          </a:xfrm>
        </p:spPr>
        <p:txBody>
          <a:bodyPr/>
          <a:lstStyle/>
          <a:p>
            <a:pPr algn="just"/>
            <a:r>
              <a:rPr lang="pl-PL" dirty="0"/>
              <a:t>Punkt 8 formularza określa, jaki odsetek całkowitego czasu pracy pracownika stanowi czas przepracowany na rzecz projektu. W sekcji 8 formularza należy wybrać opcję, która ma zostać zastosowana. </a:t>
            </a:r>
          </a:p>
        </p:txBody>
      </p:sp>
      <p:graphicFrame>
        <p:nvGraphicFramePr>
          <p:cNvPr id="3" name="Tabela 2">
            <a:extLst>
              <a:ext uri="{FF2B5EF4-FFF2-40B4-BE49-F238E27FC236}">
                <a16:creationId xmlns:a16="http://schemas.microsoft.com/office/drawing/2014/main" id="{E5CCFA42-241C-4F6D-80A5-FA0669B2E26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718812"/>
              </p:ext>
            </p:extLst>
          </p:nvPr>
        </p:nvGraphicFramePr>
        <p:xfrm>
          <a:off x="1114147" y="2297281"/>
          <a:ext cx="7250920" cy="4011644"/>
        </p:xfrm>
        <a:graphic>
          <a:graphicData uri="http://schemas.openxmlformats.org/drawingml/2006/table">
            <a:tbl>
              <a:tblPr firstRow="1" firstCol="1" bandRow="1"/>
              <a:tblGrid>
                <a:gridCol w="7250920">
                  <a:extLst>
                    <a:ext uri="{9D8B030D-6E8A-4147-A177-3AD203B41FA5}">
                      <a16:colId xmlns:a16="http://schemas.microsoft.com/office/drawing/2014/main" val="4153911892"/>
                    </a:ext>
                  </a:extLst>
                </a:gridCol>
              </a:tblGrid>
              <a:tr h="285273">
                <a:tc>
                  <a:txBody>
                    <a:bodyPr/>
                    <a:lstStyle/>
                    <a:p>
                      <a:pPr marL="457200" algn="just">
                        <a:lnSpc>
                          <a:spcPct val="107000"/>
                        </a:lnSpc>
                        <a:spcAft>
                          <a:spcPts val="400"/>
                        </a:spcAft>
                      </a:pPr>
                      <a:r>
                        <a:rPr lang="pl-PL" sz="1000" b="1" kern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8.</a:t>
                      </a:r>
                      <a:r>
                        <a:rPr lang="pl-PL" sz="700" b="1" kern="0">
                          <a:solidFill>
                            <a:srgbClr val="222222"/>
                          </a:solidFill>
                          <a:effectLst/>
                          <a:latin typeface="Times New Roman" panose="02020603050405020304" pitchFamily="18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      </a:t>
                      </a:r>
                      <a:r>
                        <a:rPr lang="pl-PL" sz="1000" b="1" kern="0">
                          <a:solidFill>
                            <a:srgbClr val="000000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Plánované zapojení zaměstnance do realizace projektu</a:t>
                      </a:r>
                      <a:r>
                        <a:rPr lang="pl-PL" sz="1000" b="1" kern="0" baseline="30000">
                          <a:solidFill>
                            <a:srgbClr val="000000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pl-PL" sz="1000" b="1" kern="0">
                          <a:solidFill>
                            <a:srgbClr val="000000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/ Planowane zaangażowanie pracownika w realizację projektu</a:t>
                      </a:r>
                      <a:r>
                        <a:rPr lang="pl-PL" sz="1000" b="1" kern="0" baseline="30000">
                          <a:solidFill>
                            <a:srgbClr val="000000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pl-PL" sz="1000" b="1" kern="0">
                          <a:solidFill>
                            <a:srgbClr val="000000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:</a:t>
                      </a:r>
                      <a:endParaRPr lang="pl-PL" sz="1100" kern="10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5819" marR="6581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EEAF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4707735"/>
                  </a:ext>
                </a:extLst>
              </a:tr>
              <a:tr h="334411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222222"/>
                          </a:solidFill>
                          <a:effectLst/>
                          <a:latin typeface="MS Gothic" panose="020B0609070205080204" pitchFamily="49" charset="-128"/>
                          <a:ea typeface="Aptos"/>
                          <a:cs typeface="Arial" panose="020B0604020202020204" pitchFamily="34" charset="0"/>
                        </a:rPr>
                        <a:t>☐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práce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na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plný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úvazek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 praca w pełnym wymiarze czasu pracy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          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Počet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měsíců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 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Iłość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miesięcy: </a:t>
                      </a:r>
                      <a:r>
                        <a:rPr lang="pl-PL" sz="1100" i="1" kern="0" dirty="0">
                          <a:solidFill>
                            <a:srgbClr val="80808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Kliknij lub dotknij tutaj, aby wprowadzić tekst.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  <a:p>
                      <a:pPr marL="19748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222222"/>
                          </a:solidFill>
                          <a:effectLst/>
                          <a:latin typeface="MS Gothic" panose="020B0609070205080204" pitchFamily="49" charset="-128"/>
                          <a:ea typeface="Aptos"/>
                          <a:cs typeface="Arial" panose="020B0604020202020204" pitchFamily="34" charset="0"/>
                        </a:rPr>
                        <a:t>☐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práce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na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částečný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úvazek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s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pevně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stanoveným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podílem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 praca w niepełnym wymiarze czasu pracy przy stałym odsetku czasu pracy w miesiącu </a:t>
                      </a:r>
                      <a:r>
                        <a:rPr lang="pl-PL" sz="1000" kern="0" dirty="0">
                          <a:solidFill>
                            <a:srgbClr val="FF0000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tutaj trzeba wypełnić %, ponieważ w każdym miesiącu pracownik pracuje taką samą liczbę godzin, więc możliwe jest wprowadzenie jednego %, który będzie obowiązywał przez cały czas trwania projektu.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  <a:p>
                      <a:pPr marL="198120">
                        <a:lnSpc>
                          <a:spcPct val="107000"/>
                        </a:lnSpc>
                        <a:spcAft>
                          <a:spcPts val="300"/>
                        </a:spcAft>
                      </a:pP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          Výše 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podílu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 Wysokość odsetku: </a:t>
                      </a:r>
                      <a:r>
                        <a:rPr lang="pl-PL" sz="1100" i="1" kern="0" dirty="0">
                          <a:solidFill>
                            <a:srgbClr val="80808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Kliknij lub dotknij tutaj, aby wprowadzić tekst.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          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Počet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měsíců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 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Iłość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miesięcy: </a:t>
                      </a:r>
                      <a:r>
                        <a:rPr lang="pl-PL" sz="1100" i="1" kern="0" dirty="0">
                          <a:solidFill>
                            <a:srgbClr val="80808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Kliknij lub dotknij tutaj, aby wprowadzić tekst.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  <a:p>
                      <a:pPr marL="197485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222222"/>
                          </a:solidFill>
                          <a:effectLst/>
                          <a:latin typeface="MS Gothic" panose="020B0609070205080204" pitchFamily="49" charset="-128"/>
                          <a:ea typeface="Aptos"/>
                          <a:cs typeface="Arial" panose="020B0604020202020204" pitchFamily="34" charset="0"/>
                        </a:rPr>
                        <a:t>☐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práce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na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částečný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úvazek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s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pružným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podílem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 praca w niepełnym wymiarze czasu pracy z elastyczną liczbą godzin pracy </a:t>
                      </a:r>
                      <a:r>
                        <a:rPr lang="pl-PL" sz="1000" kern="0" dirty="0">
                          <a:solidFill>
                            <a:srgbClr val="FF0000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tutaj trzeba wypełnić jako liczbę godzin, ponieważ w każdym miesiącu procent jest inny i nie jest możliwe wprowadzenie jednego procentu, który byłby ważny przez cały czas trwania projektu. Godziny przepracowane w danym miesiącu są następnie raportowane w karcie czasu pracy. Karta czasu pracy musi obejmować 100% czasu pracy zgodnie z polskimi przepisami. Zgodnie z rozporządzeniem ogólnym (art. 55 pkt 2  rozporządzenia Parlamentu Europejskiego i Rady (UE) nr 2021/1060 z dnia 24 czerwca 2021) - została przyjęta roczna liczba godzin przyznana na 1 etat pracy przy projekcie i jest to 1720 godziny rocznie. Obliczenie stawek godzinowych oraz rozliczenie czasu pracy musi odpowiadać przyjętym 1 720 godz. w przypadku osób pracujących w pełnym wymiarze czasu pracy lub przez odpowiedni proporcjonalny odsetek 1 720 godzin w przypadku osób pracujących w niepełnym wymiarze czasu pracy.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  <a:p>
                      <a:pPr marL="198120">
                        <a:lnSpc>
                          <a:spcPct val="107000"/>
                        </a:lnSpc>
                        <a:spcAft>
                          <a:spcPts val="300"/>
                        </a:spcAft>
                      </a:pP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          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Počet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hodin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odpracovaných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v rámci projektu / Liczba godzin zaangażowania w realizację projektu:   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  <a:p>
                      <a:pPr marL="198120">
                        <a:lnSpc>
                          <a:spcPct val="107000"/>
                        </a:lnSpc>
                        <a:spcAft>
                          <a:spcPts val="300"/>
                        </a:spcAft>
                      </a:pP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                          </a:t>
                      </a:r>
                      <a:r>
                        <a:rPr lang="pl-PL" sz="1100" i="1" kern="0" dirty="0">
                          <a:solidFill>
                            <a:srgbClr val="80808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Kliknij lub dotknij tutaj, aby wprowadzić tekst.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</a:pPr>
                      <a:r>
                        <a:rPr lang="en-US" sz="1000" kern="0" dirty="0">
                          <a:solidFill>
                            <a:srgbClr val="222222"/>
                          </a:solidFill>
                          <a:effectLst/>
                          <a:latin typeface="MS Gothic" panose="020B0609070205080204" pitchFamily="49" charset="-128"/>
                          <a:ea typeface="Aptos"/>
                          <a:cs typeface="Arial" panose="020B0604020202020204" pitchFamily="34" charset="0"/>
                        </a:rPr>
                        <a:t>☐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práce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na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hodinovém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základě</a:t>
                      </a: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/ praca na zasadzie pracy liczonej na godziny </a:t>
                      </a:r>
                      <a:r>
                        <a:rPr lang="pl-PL" sz="1000" kern="0" dirty="0">
                          <a:solidFill>
                            <a:srgbClr val="FF0000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tak samo jak w poprzednim punkcie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  <a:p>
                      <a:pPr marL="198120">
                        <a:lnSpc>
                          <a:spcPct val="107000"/>
                        </a:lnSpc>
                        <a:spcAft>
                          <a:spcPts val="300"/>
                        </a:spcAft>
                      </a:pP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          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Počet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hodin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pl-PL" sz="1000" i="1" kern="0" dirty="0" err="1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odpracovaných</a:t>
                      </a: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 v rámci projektu / Liczba godzin zaangażowania w realizację projektu:   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  <a:p>
                      <a:pPr marL="198120">
                        <a:lnSpc>
                          <a:spcPct val="107000"/>
                        </a:lnSpc>
                        <a:spcAft>
                          <a:spcPts val="300"/>
                        </a:spcAft>
                      </a:pPr>
                      <a:r>
                        <a:rPr lang="pl-PL" sz="1000" i="1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                          </a:t>
                      </a:r>
                      <a:r>
                        <a:rPr lang="pl-PL" sz="1100" i="1" kern="0" dirty="0">
                          <a:solidFill>
                            <a:srgbClr val="808080"/>
                          </a:solidFill>
                          <a:effectLst/>
                          <a:latin typeface="Calibri" panose="020F050202020403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Kliknij lub dotknij tutaj, aby wprowadzić tekst.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pl-PL" sz="1000" kern="0" dirty="0">
                          <a:solidFill>
                            <a:srgbClr val="222222"/>
                          </a:solidFill>
                          <a:effectLst/>
                          <a:latin typeface="Arial Nova Cond" panose="020B0506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 </a:t>
                      </a:r>
                      <a:endParaRPr lang="pl-PL" sz="1100" kern="100" dirty="0">
                        <a:effectLst/>
                        <a:latin typeface="Aptos"/>
                        <a:ea typeface="Aptos"/>
                        <a:cs typeface="Times New Roman" panose="02020603050405020304" pitchFamily="18" charset="0"/>
                      </a:endParaRPr>
                    </a:p>
                  </a:txBody>
                  <a:tcPr marL="65819" marR="6581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3871539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76442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11200"/>
          </a:xfrm>
        </p:spPr>
        <p:txBody>
          <a:bodyPr>
            <a:normAutofit fontScale="90000"/>
          </a:bodyPr>
          <a:lstStyle/>
          <a:p>
            <a:r>
              <a:rPr lang="pl-PL" dirty="0"/>
              <a:t>Stawki jednostkowe na koszty personelu cd.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138632F-96C2-4E0C-932A-FE5AD24439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20801"/>
            <a:ext cx="8596668" cy="4720562"/>
          </a:xfrm>
        </p:spPr>
        <p:txBody>
          <a:bodyPr>
            <a:normAutofit/>
          </a:bodyPr>
          <a:lstStyle/>
          <a:p>
            <a:pPr algn="just"/>
            <a:r>
              <a:rPr lang="pl-PL" dirty="0"/>
              <a:t>Sposób udokumentowania kosztów personelu zależy od rodzaju etatu pracownika: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stały wymiar godzin etatu pracownika - nie trzeba niczego potwierdzać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elastyczny wymiar godzin pracownika - wykaz pracy musi być dołączony do każdego zestawienia</a:t>
            </a:r>
          </a:p>
          <a:p>
            <a:pPr algn="just"/>
            <a:r>
              <a:rPr lang="pl-PL" u="sng" dirty="0"/>
              <a:t>Inne dokumenty dotyczące zatrudnienia mogą zostać zweryfikowane podczas kontroli na miejscu.</a:t>
            </a:r>
          </a:p>
          <a:p>
            <a:pPr algn="just"/>
            <a:r>
              <a:rPr lang="pl-PL" dirty="0"/>
              <a:t>Kontroler weryfikuje poprawność profilu pracy, w tym poprawność wyboru wysokości stawki jednostkowej </a:t>
            </a:r>
            <a:r>
              <a:rPr lang="pl-PL" u="sng" dirty="0"/>
              <a:t>według zatwierdzonego spersonalizowanego opisu stanowiska pracy i załączonych do niego dokumentów. </a:t>
            </a:r>
          </a:p>
          <a:p>
            <a:pPr algn="just"/>
            <a:r>
              <a:rPr lang="pl-PL" dirty="0"/>
              <a:t>Do spersonalizowanego opisu stanowiska dla poszczególnych osób zatrudnionych do projektu </a:t>
            </a:r>
            <a:r>
              <a:rPr lang="pl-PL" u="sng" dirty="0"/>
              <a:t>Kontroler może zażądać załączenia odpowiednich dokumentów</a:t>
            </a:r>
            <a:r>
              <a:rPr lang="pl-PL" dirty="0"/>
              <a:t>, np. umowę o pracę, aneks do umowy o pracę, przydział pracownika do projektu, oddelegowanie itp. </a:t>
            </a:r>
            <a:endParaRPr lang="pl-PL" u="sng" dirty="0"/>
          </a:p>
          <a:p>
            <a:pPr algn="just"/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9786724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11200"/>
          </a:xfrm>
        </p:spPr>
        <p:txBody>
          <a:bodyPr>
            <a:normAutofit/>
          </a:bodyPr>
          <a:lstStyle/>
          <a:p>
            <a:r>
              <a:rPr lang="pl-PL" dirty="0"/>
              <a:t>Koszty ekspertów i usług zewnętrznych 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138632F-96C2-4E0C-932A-FE5AD24439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20800"/>
            <a:ext cx="8596668" cy="5029199"/>
          </a:xfrm>
        </p:spPr>
        <p:txBody>
          <a:bodyPr>
            <a:normAutofit fontScale="70000" lnSpcReduction="20000"/>
          </a:bodyPr>
          <a:lstStyle/>
          <a:p>
            <a:pPr algn="just"/>
            <a:r>
              <a:rPr lang="pl-PL" dirty="0"/>
              <a:t>Koszty te są wykazywane na podstawie rzeczywiście poniesionych i zapłaconych wydatków</a:t>
            </a:r>
          </a:p>
          <a:p>
            <a:pPr algn="just"/>
            <a:r>
              <a:rPr lang="pl-PL" dirty="0"/>
              <a:t>Przykładowa dokumentacja:</a:t>
            </a:r>
          </a:p>
          <a:p>
            <a:pPr lvl="0" algn="just">
              <a:buFont typeface="Wingdings" panose="05000000000000000000" pitchFamily="2" charset="2"/>
              <a:buChar char="q"/>
            </a:pPr>
            <a:r>
              <a:rPr lang="pl-PL" dirty="0"/>
              <a:t>dokumentacja z wyboru wykonawcy (KOMPLETNA: notatki służbowe, zapytania ofertowe wysłane mailem, wydruki ze stron sklepów internetowych, złożone oferty, odpowiedzi mailowe wykonawców);</a:t>
            </a:r>
          </a:p>
          <a:p>
            <a:pPr lvl="0" algn="just">
              <a:buFont typeface="Wingdings" panose="05000000000000000000" pitchFamily="2" charset="2"/>
              <a:buChar char="q"/>
            </a:pPr>
            <a:r>
              <a:rPr lang="pl-PL" dirty="0"/>
              <a:t>w przypadku obowiązku zastosowania przepisów ustawy Prawo zamówień publicznych lub zgodnie z zasadą konkurencyjności opisaną w załączniku nr 1 (Szczegółowe zasady udzielania zamówień w ramach zasady konkurencyjności dla polskich beneficjentów) KOMPLETNA dokumentacja sporządzona w toku postępowania;</a:t>
            </a:r>
          </a:p>
          <a:p>
            <a:pPr marL="0" lvl="0" indent="0" algn="just">
              <a:buNone/>
            </a:pPr>
            <a:r>
              <a:rPr lang="pl-PL" b="1" dirty="0"/>
              <a:t>W odniesieniu do wszystkich zamówień udzielanych w ramach projektu, niezależnie od ich wartości, trybu wyłonienia wykonawcy, jak i podmiotu udzielającego zamówienie, wymagane jest przestrzeganie zasad należytego zarządzania finansami, a mianowicie przestrzeganie zasad gospodarności, efektywności </a:t>
            </a:r>
            <a:br>
              <a:rPr lang="pl-PL" b="1" dirty="0"/>
            </a:br>
            <a:r>
              <a:rPr lang="pl-PL" b="1" dirty="0"/>
              <a:t>i skuteczności, a także racjonalności wydatkowania środków publicznych oraz pozostałych warunków kwalifikowalności wydatków ustanowionych w Programie)</a:t>
            </a:r>
          </a:p>
          <a:p>
            <a:pPr lvl="0" algn="just">
              <a:buFont typeface="Wingdings" panose="05000000000000000000" pitchFamily="2" charset="2"/>
              <a:buChar char="q"/>
            </a:pPr>
            <a:r>
              <a:rPr lang="pl-PL" dirty="0"/>
              <a:t>umowy wraz z rachunkami/fakturami VAT, poświadczenie odbioru usługi/zadania, dowody zapłaty kwot wynikających z tych umów;</a:t>
            </a:r>
          </a:p>
          <a:p>
            <a:pPr lvl="0" algn="just">
              <a:buFont typeface="Wingdings" panose="05000000000000000000" pitchFamily="2" charset="2"/>
              <a:buChar char="q"/>
            </a:pPr>
            <a:r>
              <a:rPr lang="pl-PL" dirty="0"/>
              <a:t>lista uczestników spotkania/ konferencji/seminarium wraz z podpisami uczestników oraz plan/agenda organizowanego spotkania/ konferencji/ seminarium; certyfikat/zaświadczenie z odbytego kursu/szkolenia;</a:t>
            </a:r>
          </a:p>
          <a:p>
            <a:pPr lvl="0" algn="just">
              <a:buFont typeface="Wingdings" panose="05000000000000000000" pitchFamily="2" charset="2"/>
              <a:buChar char="q"/>
            </a:pPr>
            <a:r>
              <a:rPr lang="pl-PL" dirty="0"/>
              <a:t>egzemplarz albo zdjęcie materiału promocyjnego (np. ulotki, plakatu, broszury, folderu, wkładki do gazety, ogłoszenia prasowego promującego projekt), a w przypadku materiałów promocyjnych/informacyjnych </a:t>
            </a:r>
            <a:br>
              <a:rPr lang="pl-PL" dirty="0"/>
            </a:br>
            <a:r>
              <a:rPr lang="pl-PL" dirty="0"/>
              <a:t>o dużych gabarytach zdjęcia tych materiałów, z których przynajmniej jedno przedstawia prawidłowe oznakowanie materiałów;</a:t>
            </a:r>
          </a:p>
          <a:p>
            <a:pPr lvl="0" algn="just">
              <a:buFont typeface="Wingdings" panose="05000000000000000000" pitchFamily="2" charset="2"/>
              <a:buChar char="q"/>
            </a:pPr>
            <a:r>
              <a:rPr lang="pl-PL" dirty="0"/>
              <a:t>adres strony internetowej – w przypadku tworzenia w ramach projektu strony internetowej;</a:t>
            </a:r>
          </a:p>
          <a:p>
            <a:pPr lvl="0" algn="just">
              <a:buFont typeface="Wingdings" panose="05000000000000000000" pitchFamily="2" charset="2"/>
              <a:buChar char="q"/>
            </a:pPr>
            <a:r>
              <a:rPr lang="pl-PL" dirty="0"/>
              <a:t>dokumentacja fotograficzna;</a:t>
            </a:r>
          </a:p>
          <a:p>
            <a:pPr lvl="0" algn="just">
              <a:buFont typeface="Wingdings" panose="05000000000000000000" pitchFamily="2" charset="2"/>
              <a:buChar char="q"/>
            </a:pPr>
            <a:r>
              <a:rPr lang="pl-PL" dirty="0"/>
              <a:t>potwierdzenie realizacji zleconych tłumaczeń.</a:t>
            </a:r>
          </a:p>
          <a:p>
            <a:pPr algn="just"/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8798512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11200"/>
          </a:xfrm>
        </p:spPr>
        <p:txBody>
          <a:bodyPr>
            <a:normAutofit/>
          </a:bodyPr>
          <a:lstStyle/>
          <a:p>
            <a:r>
              <a:rPr lang="pl-PL" dirty="0"/>
              <a:t>Koszty wyposażenia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138632F-96C2-4E0C-932A-FE5AD24439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20801"/>
            <a:ext cx="8596668" cy="4720562"/>
          </a:xfrm>
        </p:spPr>
        <p:txBody>
          <a:bodyPr>
            <a:normAutofit fontScale="77500" lnSpcReduction="20000"/>
          </a:bodyPr>
          <a:lstStyle/>
          <a:p>
            <a:pPr algn="just"/>
            <a:r>
              <a:rPr lang="pl-PL" dirty="0"/>
              <a:t>Przykładowa dokumentacja: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dokumentacja z wyboru wykonawcy (KOMPLETNA: notatki służbowe, zapytania ofertowe wysłane mailem, wydruki ze stron sklepów internetowych, złożone oferty, odpowiedzi mailowe wykonawców);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w przypadku obowiązku zastosowania przepisów ustawy Prawo zamówień publicznych lub zgodnie </a:t>
            </a:r>
            <a:br>
              <a:rPr lang="pl-PL" dirty="0"/>
            </a:br>
            <a:r>
              <a:rPr lang="pl-PL" dirty="0"/>
              <a:t>z zasadą konkurencyjności opisaną w załączniku nr 1 (Szczegółowe zasady udzielania zamówień </a:t>
            </a:r>
            <a:br>
              <a:rPr lang="pl-PL" dirty="0"/>
            </a:br>
            <a:r>
              <a:rPr lang="pl-PL" dirty="0"/>
              <a:t>w ramach zasady konkurencyjności dla polskich beneficjentów) KOMPLETNA dokumentacja sporządzona w toku postępowania;</a:t>
            </a:r>
          </a:p>
          <a:p>
            <a:pPr marL="0" indent="0" algn="just">
              <a:buNone/>
            </a:pPr>
            <a:r>
              <a:rPr lang="pl-PL" b="1" dirty="0"/>
              <a:t>W odniesieniu do wszystkich zamówień udzielanych w ramach projektu, niezależnie od ich wartości, trybu wyłonienia wykonawcy, jak i podmiotu udzielającego zamówienie, wymagane jest przestrzeganie zasad należytego zarządzania finansami, a mianowicie przestrzeganie zasad gospodarności, efektywności i skuteczności, a także racjonalności wydatkowania środków publicznych oraz pozostałych warunków kwalifikowalności wydatków ustanowionych w Programie)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faktury VAT za zakupione towary wraz z dowodami zapłaty; 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protokoły odbioru; 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OT – dokument potwierdzający przyjęcie środka trwałego na stan (jeśli dotyczy);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zdjęcia zakupionych środków trwałych z widocznymi oznakowaniem zgodnym z wytycznymi programowymi; 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opis przyjętej metody amortyzacji środków trwałych lub wartości niematerialnych i prawnych raportowanych w ramach projektu.</a:t>
            </a:r>
          </a:p>
        </p:txBody>
      </p:sp>
    </p:spTree>
    <p:extLst>
      <p:ext uri="{BB962C8B-B14F-4D97-AF65-F5344CB8AC3E}">
        <p14:creationId xmlns:p14="http://schemas.microsoft.com/office/powerpoint/2010/main" val="8937219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11200"/>
          </a:xfrm>
        </p:spPr>
        <p:txBody>
          <a:bodyPr>
            <a:normAutofit fontScale="90000"/>
          </a:bodyPr>
          <a:lstStyle/>
          <a:p>
            <a:r>
              <a:rPr lang="pl-PL" dirty="0"/>
              <a:t>Koszty infrastruktury i robot budowlanych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138632F-96C2-4E0C-932A-FE5AD24439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20801"/>
            <a:ext cx="8596668" cy="4720562"/>
          </a:xfrm>
        </p:spPr>
        <p:txBody>
          <a:bodyPr>
            <a:normAutofit/>
          </a:bodyPr>
          <a:lstStyle/>
          <a:p>
            <a:pPr algn="just"/>
            <a:r>
              <a:rPr lang="pl-PL" dirty="0"/>
              <a:t>Przykładowa dokumentacja: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KOMPLETNA dokumentacja sporządzona w toku postępowania o udzielenie zamówienia publicznego;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zawarte umowy/kontrakty </a:t>
            </a:r>
            <a:r>
              <a:rPr lang="pl-PL" u="sng" dirty="0"/>
              <a:t>wraz ze wszystkimi aneksami i dokumentacją sporządzoną na okoliczność zawarcia aneksu (protokoły konieczności, korespondencja Zamawiającego z Wykonawcą itp.); </a:t>
            </a:r>
            <a:endParaRPr lang="pl-PL" dirty="0"/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faktury VAT/rachunki za wykonane roboty wraz z dowodami zapłaty; 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protokoły odbioru;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dokumentacja fotograficzna;</a:t>
            </a:r>
          </a:p>
          <a:p>
            <a:pPr algn="just">
              <a:buFont typeface="Wingdings" panose="05000000000000000000" pitchFamily="2" charset="2"/>
              <a:buChar char="q"/>
            </a:pPr>
            <a:r>
              <a:rPr lang="pl-PL" dirty="0"/>
              <a:t>dokumentacja dotycząca ewentualnie naliczonych kar umownych.</a:t>
            </a:r>
          </a:p>
        </p:txBody>
      </p:sp>
    </p:spTree>
    <p:extLst>
      <p:ext uri="{BB962C8B-B14F-4D97-AF65-F5344CB8AC3E}">
        <p14:creationId xmlns:p14="http://schemas.microsoft.com/office/powerpoint/2010/main" val="35421862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11200"/>
          </a:xfrm>
        </p:spPr>
        <p:txBody>
          <a:bodyPr>
            <a:normAutofit/>
          </a:bodyPr>
          <a:lstStyle/>
          <a:p>
            <a:r>
              <a:rPr lang="pl-PL" dirty="0"/>
              <a:t>Zasady opisu dowodów księgowych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138632F-96C2-4E0C-932A-FE5AD24439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20801"/>
            <a:ext cx="8596668" cy="4720562"/>
          </a:xfrm>
        </p:spPr>
        <p:txBody>
          <a:bodyPr>
            <a:normAutofit/>
          </a:bodyPr>
          <a:lstStyle/>
          <a:p>
            <a:pPr algn="just"/>
            <a:r>
              <a:rPr lang="pl-PL" dirty="0"/>
              <a:t>Oryginały dokumentów księgowych składanych do refundacji związane </a:t>
            </a:r>
            <a:br>
              <a:rPr lang="pl-PL" dirty="0"/>
            </a:br>
            <a:r>
              <a:rPr lang="pl-PL" dirty="0"/>
              <a:t>z projektem </a:t>
            </a:r>
            <a:r>
              <a:rPr lang="pl-PL" u="sng" dirty="0"/>
              <a:t>muszą zawierać tytuł i numer projektu, już w momencie ich wystawienia</a:t>
            </a:r>
          </a:p>
          <a:p>
            <a:pPr algn="just"/>
            <a:r>
              <a:rPr lang="pl-PL" dirty="0"/>
              <a:t>W sytuacji, kiedy w ramach projektu jest rozliczana jedynie część dokumentu księgowego, na dokumencie księgowym oprócz całkowitej wartości, beneficjent dofinansowania powinien podać także wartość rozliczaną </a:t>
            </a:r>
            <a:br>
              <a:rPr lang="pl-PL" dirty="0"/>
            </a:br>
            <a:r>
              <a:rPr lang="pl-PL" dirty="0"/>
              <a:t>w projekcie</a:t>
            </a:r>
          </a:p>
          <a:p>
            <a:pPr algn="just"/>
            <a:r>
              <a:rPr lang="pl-PL" dirty="0"/>
              <a:t>Jedynie </a:t>
            </a:r>
            <a:r>
              <a:rPr lang="pl-PL" u="sng" dirty="0"/>
              <a:t>w wyjątkowych przypadkach </a:t>
            </a:r>
            <a:r>
              <a:rPr lang="pl-PL" dirty="0"/>
              <a:t>Główny Beneficjent / partner projektu może sam oznaczyć dokumenty księgowe tytułem i numerem projektu przed ich ujęciem we wniosku o płatność (np. zakupy w sklepie stacjonarnym lub internetowym itp.)</a:t>
            </a:r>
          </a:p>
          <a:p>
            <a:pPr algn="just"/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7136876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11200"/>
          </a:xfrm>
        </p:spPr>
        <p:txBody>
          <a:bodyPr>
            <a:normAutofit/>
          </a:bodyPr>
          <a:lstStyle/>
          <a:p>
            <a:r>
              <a:rPr lang="pl-PL" dirty="0"/>
              <a:t> PROWADZENIE EWIDENCJI KSIĘGOWEJ</a:t>
            </a:r>
          </a:p>
        </p:txBody>
      </p:sp>
      <p:sp>
        <p:nvSpPr>
          <p:cNvPr id="6" name="Symbol zastępczy zawartości 5">
            <a:extLst>
              <a:ext uri="{FF2B5EF4-FFF2-40B4-BE49-F238E27FC236}">
                <a16:creationId xmlns:a16="http://schemas.microsoft.com/office/drawing/2014/main" id="{9138632F-96C2-4E0C-932A-FE5AD24439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20801"/>
            <a:ext cx="8596668" cy="4720562"/>
          </a:xfrm>
        </p:spPr>
        <p:txBody>
          <a:bodyPr>
            <a:normAutofit/>
          </a:bodyPr>
          <a:lstStyle/>
          <a:p>
            <a:pPr algn="just"/>
            <a:r>
              <a:rPr lang="pl-PL" b="1" dirty="0"/>
              <a:t>W ramach rzeczywistego rozliczania wydatków: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partnerzy muszą prowadzić odrębną ewidencję księgową dla dowodów księgowych/pozycji w ewidencji podatkowej związanych z projektem. 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najpóźniej od dnia następującego po dniu rejestracji projektu w MS 2021+ konieczne jest prowadzenie dla projektu wyodrębnionej ewidencji analitycznej. Partner zapewnia, że dane podane na fakturze są zgodne </a:t>
            </a:r>
            <a:br>
              <a:rPr lang="pl-PL" dirty="0"/>
            </a:br>
            <a:r>
              <a:rPr lang="pl-PL" dirty="0"/>
              <a:t>z księgowością.</a:t>
            </a:r>
          </a:p>
          <a:p>
            <a:pPr algn="just"/>
            <a:r>
              <a:rPr lang="pl-PL" b="1" dirty="0"/>
              <a:t>W ramach uproszczonego rozliczania wydatków: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obowiązek prowadzenia ksiąg rachunkowych lub ewidencji podatkowej (uproszczonej) wynikających z przepisów prawa krajowego. 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brak obowiązku przyporządkowywania pojedynczych pozycji księgowych </a:t>
            </a:r>
            <a:br>
              <a:rPr lang="pl-PL" dirty="0"/>
            </a:br>
            <a:r>
              <a:rPr lang="pl-PL" dirty="0"/>
              <a:t>w swojej księgowości lub ewidencji uproszczonej do konkretnego projektu </a:t>
            </a:r>
            <a:br>
              <a:rPr lang="pl-PL" dirty="0"/>
            </a:br>
            <a:r>
              <a:rPr lang="pl-PL" dirty="0"/>
              <a:t>i jednocześnie wykazywania rzeczywiście poniesionych w ramach projektu wydatków dokumentami księgowymi.</a:t>
            </a:r>
          </a:p>
          <a:p>
            <a:pPr algn="just"/>
            <a:endParaRPr lang="pl-PL" dirty="0"/>
          </a:p>
          <a:p>
            <a:pPr marL="0" indent="0" algn="just">
              <a:buNone/>
            </a:pPr>
            <a:endParaRPr lang="pl-PL" b="1" dirty="0"/>
          </a:p>
        </p:txBody>
      </p:sp>
    </p:spTree>
    <p:extLst>
      <p:ext uri="{BB962C8B-B14F-4D97-AF65-F5344CB8AC3E}">
        <p14:creationId xmlns:p14="http://schemas.microsoft.com/office/powerpoint/2010/main" val="15592349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ole tekstowe 15"/>
          <p:cNvSpPr txBox="1">
            <a:spLocks noChangeArrowheads="1"/>
          </p:cNvSpPr>
          <p:nvPr/>
        </p:nvSpPr>
        <p:spPr bwMode="auto">
          <a:xfrm>
            <a:off x="912540" y="150673"/>
            <a:ext cx="5400600" cy="5632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 eaLnBrk="0" hangingPunct="0"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 eaLnBrk="0" hangingPunct="0"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 eaLnBrk="0" hangingPunct="0"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 eaLnBrk="0" hangingPunct="0"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Font typeface="Wingdings" panose="05000000000000000000" pitchFamily="2" charset="2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Font typeface="Wingdings" panose="05000000000000000000" pitchFamily="2" charset="2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Font typeface="Wingdings" panose="05000000000000000000" pitchFamily="2" charset="2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Font typeface="Wingdings" panose="05000000000000000000" pitchFamily="2" charset="2"/>
              <a:defRPr sz="2800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eaLnBrk="1" hangingPunct="1"/>
            <a:r>
              <a:rPr lang="pl-PL" altLang="pl-PL" sz="1800" i="1" dirty="0">
                <a:solidFill>
                  <a:srgbClr val="002060"/>
                </a:solidFill>
                <a:latin typeface="Calibri" panose="020F0502020204030204" pitchFamily="34" charset="0"/>
              </a:rPr>
              <a:t>DOLNOŚLĄSKI URZĄD WOJEWÓDZKI</a:t>
            </a:r>
            <a:br>
              <a:rPr lang="pl-PL" altLang="pl-PL" sz="2000" b="1" i="1" dirty="0">
                <a:solidFill>
                  <a:srgbClr val="002060"/>
                </a:solidFill>
                <a:latin typeface="Calibri" panose="020F0502020204030204" pitchFamily="34" charset="0"/>
              </a:rPr>
            </a:br>
            <a:r>
              <a:rPr lang="pl-PL" altLang="pl-PL" sz="1600" i="1" dirty="0">
                <a:solidFill>
                  <a:srgbClr val="002060"/>
                </a:solidFill>
                <a:latin typeface="Calibri" panose="020F0502020204030204" pitchFamily="34" charset="0"/>
              </a:rPr>
              <a:t>Oddział Programów Współpracy Transgranicznej</a:t>
            </a:r>
            <a:endParaRPr lang="pl-PL" altLang="pl-PL" sz="2000" i="1" dirty="0">
              <a:solidFill>
                <a:srgbClr val="002060"/>
              </a:solidFill>
              <a:latin typeface="Calibri" panose="020F0502020204030204" pitchFamily="34" charset="0"/>
            </a:endParaRPr>
          </a:p>
        </p:txBody>
      </p:sp>
      <p:sp>
        <p:nvSpPr>
          <p:cNvPr id="6" name="pole tekstowe 5"/>
          <p:cNvSpPr txBox="1"/>
          <p:nvPr/>
        </p:nvSpPr>
        <p:spPr>
          <a:xfrm>
            <a:off x="1159530" y="2938359"/>
            <a:ext cx="8258629" cy="215443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pl-PL" sz="2000" i="1" dirty="0">
              <a:solidFill>
                <a:srgbClr val="002060"/>
              </a:solidFill>
              <a:latin typeface="Calibri" panose="020F0502020204030204" pitchFamily="34" charset="0"/>
            </a:endParaRPr>
          </a:p>
          <a:p>
            <a:pPr algn="ctr"/>
            <a:r>
              <a:rPr lang="pl-PL" sz="2000" i="1" dirty="0">
                <a:solidFill>
                  <a:srgbClr val="002060"/>
                </a:solidFill>
                <a:latin typeface="Calibri" panose="020F0502020204030204" pitchFamily="34" charset="0"/>
              </a:rPr>
              <a:t>DZIĘKUJĘ ZA UWAGĘ</a:t>
            </a:r>
          </a:p>
          <a:p>
            <a:pPr algn="ctr"/>
            <a:endParaRPr lang="pl-PL" sz="2000" i="1" dirty="0">
              <a:solidFill>
                <a:srgbClr val="002060"/>
              </a:solidFill>
              <a:latin typeface="Calibri" panose="020F0502020204030204" pitchFamily="34" charset="0"/>
            </a:endParaRPr>
          </a:p>
          <a:p>
            <a:pPr algn="ctr"/>
            <a:r>
              <a:rPr lang="pl-PL" i="1" dirty="0">
                <a:solidFill>
                  <a:srgbClr val="002060"/>
                </a:solidFill>
                <a:latin typeface="Calibri" panose="020F0502020204030204" pitchFamily="34" charset="0"/>
              </a:rPr>
              <a:t>Katarzyna Szczepańska</a:t>
            </a:r>
          </a:p>
          <a:p>
            <a:pPr algn="ctr"/>
            <a:r>
              <a:rPr lang="pl-PL" i="1" dirty="0">
                <a:solidFill>
                  <a:srgbClr val="002060"/>
                </a:solidFill>
                <a:latin typeface="Calibri" panose="020F0502020204030204" pitchFamily="34" charset="0"/>
                <a:hlinkClick r:id="rId2"/>
              </a:rPr>
              <a:t>k.szczepanska@duw.pl</a:t>
            </a:r>
            <a:endParaRPr lang="pl-PL" i="1" dirty="0">
              <a:solidFill>
                <a:srgbClr val="002060"/>
              </a:solidFill>
              <a:latin typeface="Calibri" panose="020F0502020204030204" pitchFamily="34" charset="0"/>
            </a:endParaRPr>
          </a:p>
          <a:p>
            <a:pPr algn="ctr"/>
            <a:r>
              <a:rPr lang="pl-PL" i="1" dirty="0">
                <a:solidFill>
                  <a:srgbClr val="002060"/>
                </a:solidFill>
                <a:latin typeface="Calibri" panose="020F0502020204030204" pitchFamily="34" charset="0"/>
              </a:rPr>
              <a:t>Tel. 071-340-65-54</a:t>
            </a:r>
          </a:p>
          <a:p>
            <a:pPr algn="ctr"/>
            <a:endParaRPr lang="pl-PL" sz="2000" i="1" dirty="0">
              <a:solidFill>
                <a:srgbClr val="002060"/>
              </a:solidFill>
              <a:latin typeface="Calibri" panose="020F0502020204030204" pitchFamily="34" charset="0"/>
            </a:endParaRPr>
          </a:p>
        </p:txBody>
      </p:sp>
      <p:sp>
        <p:nvSpPr>
          <p:cNvPr id="8" name="pole tekstowe 7"/>
          <p:cNvSpPr txBox="1"/>
          <p:nvPr/>
        </p:nvSpPr>
        <p:spPr>
          <a:xfrm>
            <a:off x="4361544" y="6106584"/>
            <a:ext cx="295365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l-PL" sz="1600" i="1" dirty="0">
                <a:solidFill>
                  <a:srgbClr val="002060"/>
                </a:solidFill>
                <a:latin typeface="Calibri" panose="020F0502020204030204" pitchFamily="34" charset="0"/>
              </a:rPr>
              <a:t>Wrocław, 2024 r.</a:t>
            </a:r>
          </a:p>
        </p:txBody>
      </p:sp>
      <p:pic>
        <p:nvPicPr>
          <p:cNvPr id="2" name="Obraz 1">
            <a:extLst>
              <a:ext uri="{FF2B5EF4-FFF2-40B4-BE49-F238E27FC236}">
                <a16:creationId xmlns:a16="http://schemas.microsoft.com/office/drawing/2014/main" id="{CE4D1908-94E8-464B-90CD-3E5B6CB62A09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595235" y="525398"/>
            <a:ext cx="3916680" cy="90525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152347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3" y="609600"/>
            <a:ext cx="9033933" cy="889000"/>
          </a:xfrm>
        </p:spPr>
        <p:txBody>
          <a:bodyPr/>
          <a:lstStyle/>
          <a:p>
            <a:r>
              <a:rPr lang="en-US" dirty="0" err="1"/>
              <a:t>Uproszczone</a:t>
            </a:r>
            <a:r>
              <a:rPr lang="en-US" dirty="0"/>
              <a:t> </a:t>
            </a:r>
            <a:r>
              <a:rPr lang="en-US" dirty="0" err="1"/>
              <a:t>metody</a:t>
            </a:r>
            <a:r>
              <a:rPr lang="en-US" dirty="0"/>
              <a:t> </a:t>
            </a:r>
            <a:r>
              <a:rPr lang="en-US" dirty="0" err="1"/>
              <a:t>rozliczenia</a:t>
            </a:r>
            <a:r>
              <a:rPr lang="en-US" dirty="0"/>
              <a:t> </a:t>
            </a:r>
            <a:r>
              <a:rPr lang="en-US" dirty="0" err="1"/>
              <a:t>wydatków</a:t>
            </a:r>
            <a:endParaRPr lang="en-US" dirty="0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7343629-5F59-4775-82CA-12F4D5EDBE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2360611"/>
          </a:xfrm>
        </p:spPr>
        <p:txBody>
          <a:bodyPr/>
          <a:lstStyle/>
          <a:p>
            <a:r>
              <a:rPr lang="pl-PL" dirty="0"/>
              <a:t>Wydatki na przygotowanie projektu</a:t>
            </a:r>
          </a:p>
          <a:p>
            <a:r>
              <a:rPr lang="pl-PL" dirty="0"/>
              <a:t>Koszty biurowe i administracyjne</a:t>
            </a:r>
          </a:p>
          <a:p>
            <a:r>
              <a:rPr lang="pl-PL" dirty="0"/>
              <a:t>Koszty podróży i zakwaterowania</a:t>
            </a:r>
          </a:p>
          <a:p>
            <a:r>
              <a:rPr lang="pl-PL" dirty="0"/>
              <a:t>Koszty personelu</a:t>
            </a:r>
          </a:p>
        </p:txBody>
      </p:sp>
    </p:spTree>
    <p:extLst>
      <p:ext uri="{BB962C8B-B14F-4D97-AF65-F5344CB8AC3E}">
        <p14:creationId xmlns:p14="http://schemas.microsoft.com/office/powerpoint/2010/main" val="42508806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Podstawowe</a:t>
            </a:r>
            <a:r>
              <a:rPr lang="en-US" dirty="0"/>
              <a:t> </a:t>
            </a:r>
            <a:r>
              <a:rPr lang="en-US" dirty="0" err="1"/>
              <a:t>zasady</a:t>
            </a:r>
            <a:endParaRPr lang="pl-PL" dirty="0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7343629-5F59-4775-82CA-12F4D5EDBE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98601"/>
            <a:ext cx="8596668" cy="4542762"/>
          </a:xfrm>
        </p:spPr>
        <p:txBody>
          <a:bodyPr/>
          <a:lstStyle/>
          <a:p>
            <a:pPr algn="just"/>
            <a:r>
              <a:rPr lang="pl-PL" dirty="0"/>
              <a:t>Koszty nie są wykazywane na podstawie faktycznie poniesionych i opłaconych wydatków, ale na podstawie odgórnie ustalonych metod</a:t>
            </a:r>
          </a:p>
          <a:p>
            <a:pPr algn="just"/>
            <a:r>
              <a:rPr lang="pl-PL" dirty="0"/>
              <a:t>Kosztów się nie dokumentuje oraz nie podlegają kontroli przez kontrolerów lub instytucję audytową</a:t>
            </a:r>
          </a:p>
          <a:p>
            <a:pPr algn="just"/>
            <a:r>
              <a:rPr lang="pl-PL" dirty="0"/>
              <a:t>Powyższe nie zwalnia beneficjenta z obowiązku spełnienia wszystkich wymogów określonych w przepisach prawa lub w dokumentacji programowej</a:t>
            </a:r>
          </a:p>
        </p:txBody>
      </p:sp>
    </p:spTree>
    <p:extLst>
      <p:ext uri="{BB962C8B-B14F-4D97-AF65-F5344CB8AC3E}">
        <p14:creationId xmlns:p14="http://schemas.microsoft.com/office/powerpoint/2010/main" val="29341641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Wydatki</a:t>
            </a:r>
            <a:r>
              <a:rPr lang="en-US" dirty="0"/>
              <a:t> </a:t>
            </a:r>
            <a:r>
              <a:rPr lang="en-US" dirty="0" err="1"/>
              <a:t>na</a:t>
            </a:r>
            <a:r>
              <a:rPr lang="en-US" dirty="0"/>
              <a:t> </a:t>
            </a:r>
            <a:r>
              <a:rPr lang="en-US" dirty="0" err="1"/>
              <a:t>przygotowanie</a:t>
            </a:r>
            <a:r>
              <a:rPr lang="en-US" dirty="0"/>
              <a:t> projektu</a:t>
            </a:r>
            <a:endParaRPr lang="pl-PL" dirty="0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7343629-5F59-4775-82CA-12F4D5EDBE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583267"/>
            <a:ext cx="8596668" cy="4458095"/>
          </a:xfrm>
        </p:spPr>
        <p:txBody>
          <a:bodyPr/>
          <a:lstStyle/>
          <a:p>
            <a:pPr algn="just"/>
            <a:r>
              <a:rPr lang="pl-PL" dirty="0"/>
              <a:t>Stawka ryczałtowa wskazana jest w szczegółowym budżecie we wniosku projektowym</a:t>
            </a:r>
          </a:p>
          <a:p>
            <a:pPr algn="just"/>
            <a:r>
              <a:rPr lang="pl-PL" dirty="0"/>
              <a:t>Kwota jest przeznaczona na projekt - podział między partnerów zależy od ich porozumienia - konieczne jest sprawdzenie, czy suma za projekt nie przekracza tej kwoty</a:t>
            </a:r>
          </a:p>
          <a:p>
            <a:pPr algn="just"/>
            <a:r>
              <a:rPr lang="pl-PL" u="sng" dirty="0"/>
              <a:t>Kontroler weryfikuje zgodność rozliczanej stawki z załącznikiem 4 do aktu prawnego i dokumentacją programu</a:t>
            </a:r>
            <a:endParaRPr lang="cs-CZ" u="sng" dirty="0"/>
          </a:p>
          <a:p>
            <a:pPr algn="just"/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5500567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Koszty</a:t>
            </a:r>
            <a:r>
              <a:rPr lang="en-US" dirty="0"/>
              <a:t> </a:t>
            </a:r>
            <a:r>
              <a:rPr lang="en-US" dirty="0" err="1"/>
              <a:t>biurowe</a:t>
            </a:r>
            <a:r>
              <a:rPr lang="en-US" dirty="0"/>
              <a:t> </a:t>
            </a:r>
            <a:r>
              <a:rPr lang="en-US" dirty="0" err="1"/>
              <a:t>i</a:t>
            </a:r>
            <a:r>
              <a:rPr lang="en-US" dirty="0"/>
              <a:t> </a:t>
            </a:r>
            <a:r>
              <a:rPr lang="en-US" dirty="0" err="1"/>
              <a:t>administracyjne</a:t>
            </a:r>
            <a:endParaRPr lang="pl-PL" dirty="0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7343629-5F59-4775-82CA-12F4D5EDBE8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pl-PL" dirty="0"/>
              <a:t>Analogicznie do okresu programowania 2014-2020</a:t>
            </a:r>
          </a:p>
          <a:p>
            <a:pPr algn="just"/>
            <a:r>
              <a:rPr lang="pl-PL" dirty="0"/>
              <a:t>Stawka ryczałtowa w wysokości 15% kosztów personelu</a:t>
            </a:r>
          </a:p>
          <a:p>
            <a:pPr algn="just"/>
            <a:r>
              <a:rPr lang="pl-PL" dirty="0"/>
              <a:t>Automatycznie obliczane z linii budżetowej </a:t>
            </a:r>
            <a:r>
              <a:rPr lang="pl-PL" i="1" dirty="0"/>
              <a:t>Koszty personelu</a:t>
            </a:r>
          </a:p>
          <a:p>
            <a:pPr algn="just"/>
            <a:r>
              <a:rPr lang="pl-PL" u="sng" dirty="0"/>
              <a:t>Kontroler uzna je za kwalifikowalne, jeżeli kwalifikowalne są koszty personelu.</a:t>
            </a:r>
          </a:p>
          <a:p>
            <a:pPr algn="just"/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975591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Koszty</a:t>
            </a:r>
            <a:r>
              <a:rPr lang="pl-PL" dirty="0"/>
              <a:t> </a:t>
            </a:r>
            <a:r>
              <a:rPr lang="en-US" dirty="0" err="1"/>
              <a:t>podróży</a:t>
            </a:r>
            <a:r>
              <a:rPr lang="en-US" dirty="0"/>
              <a:t> </a:t>
            </a:r>
            <a:r>
              <a:rPr lang="en-US" dirty="0" err="1"/>
              <a:t>i</a:t>
            </a:r>
            <a:r>
              <a:rPr lang="en-US" dirty="0"/>
              <a:t> </a:t>
            </a:r>
            <a:r>
              <a:rPr lang="en-US" dirty="0" err="1"/>
              <a:t>zakwaterowania</a:t>
            </a:r>
            <a:endParaRPr lang="pl-PL" dirty="0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7343629-5F59-4775-82CA-12F4D5EDBE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676401"/>
            <a:ext cx="8596668" cy="4364962"/>
          </a:xfrm>
        </p:spPr>
        <p:txBody>
          <a:bodyPr/>
          <a:lstStyle/>
          <a:p>
            <a:pPr algn="just"/>
            <a:r>
              <a:rPr lang="pl-PL" dirty="0"/>
              <a:t>Stawka ryczałtowa w wysokości 7 % kosztów personelu</a:t>
            </a:r>
          </a:p>
          <a:p>
            <a:pPr algn="just"/>
            <a:r>
              <a:rPr lang="pl-PL" dirty="0"/>
              <a:t>Automatycznie obliczane z linii budżetowej </a:t>
            </a:r>
            <a:r>
              <a:rPr lang="pl-PL" i="1" dirty="0"/>
              <a:t>Koszty personelu</a:t>
            </a:r>
            <a:endParaRPr lang="pl-PL" dirty="0"/>
          </a:p>
          <a:p>
            <a:pPr algn="just"/>
            <a:r>
              <a:rPr lang="pl-PL" dirty="0"/>
              <a:t>Jest to tylko koszt związany z osobami bezpośrednio zatrudnionymi - inne koszty należy uwzględnić w rozdziale </a:t>
            </a:r>
            <a:r>
              <a:rPr lang="pl-PL" i="1" dirty="0"/>
              <a:t>Usługi zewnętrzne</a:t>
            </a:r>
            <a:endParaRPr lang="pl-PL" dirty="0"/>
          </a:p>
          <a:p>
            <a:pPr algn="just"/>
            <a:r>
              <a:rPr lang="pl-PL" dirty="0"/>
              <a:t>Kontroler uznaje je za kwalifikowalne, jeśli partner udokumentuje odbycie co najmniej jednej podróży służbowej w trakcie cyklu życia projektu - np. za pomocą listy obecności</a:t>
            </a:r>
          </a:p>
          <a:p>
            <a:pPr algn="just"/>
            <a:r>
              <a:rPr lang="pl-PL" dirty="0"/>
              <a:t>Informacje dotyczące podróży służbowej powinny być również zawarte </a:t>
            </a:r>
            <a:br>
              <a:rPr lang="pl-PL" dirty="0"/>
            </a:br>
            <a:r>
              <a:rPr lang="pl-PL" dirty="0"/>
              <a:t>w załączniku merytorycznym do Raportu z realizacji</a:t>
            </a:r>
          </a:p>
          <a:p>
            <a:pPr algn="just"/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2735838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just"/>
            <a:r>
              <a:rPr lang="en-US" dirty="0" err="1"/>
              <a:t>Koszty</a:t>
            </a:r>
            <a:r>
              <a:rPr lang="pl-PL" dirty="0"/>
              <a:t> </a:t>
            </a:r>
            <a:r>
              <a:rPr lang="en-US" dirty="0" err="1"/>
              <a:t>personelu</a:t>
            </a:r>
            <a:endParaRPr lang="pl-PL" dirty="0"/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7343629-5F59-4775-82CA-12F4D5EDBE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80067"/>
            <a:ext cx="8596668" cy="5130800"/>
          </a:xfrm>
        </p:spPr>
        <p:txBody>
          <a:bodyPr>
            <a:normAutofit fontScale="85000" lnSpcReduction="20000"/>
          </a:bodyPr>
          <a:lstStyle/>
          <a:p>
            <a:pPr algn="just"/>
            <a:r>
              <a:rPr lang="pl-PL" dirty="0"/>
              <a:t>Koszty można wykazywać tylko na 2 sposoby: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b="1" dirty="0"/>
              <a:t>stawką ryczałtową </a:t>
            </a:r>
            <a:r>
              <a:rPr lang="pl-PL" dirty="0"/>
              <a:t>– projekty inwestycyjne w priorytetach 1.1 i 2.1 (udział sumy kosztów wyposażenia oraz robot budowlanych =&gt; 50% całkowitych wydatków kwalifikowalnych partnera)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b="1" dirty="0"/>
              <a:t>stawkami jednostkowymi </a:t>
            </a:r>
            <a:r>
              <a:rPr lang="pl-PL" dirty="0"/>
              <a:t>– pozostałe priorytety oraz projekty </a:t>
            </a:r>
            <a:r>
              <a:rPr lang="pl-PL" dirty="0" err="1"/>
              <a:t>nieinwestycyjne</a:t>
            </a:r>
            <a:r>
              <a:rPr lang="pl-PL" dirty="0"/>
              <a:t> </a:t>
            </a:r>
            <a:br>
              <a:rPr lang="pl-PL" dirty="0"/>
            </a:br>
            <a:r>
              <a:rPr lang="pl-PL" dirty="0"/>
              <a:t>w priorytetach 1.1 i 2.1</a:t>
            </a:r>
          </a:p>
          <a:p>
            <a:pPr algn="just"/>
            <a:r>
              <a:rPr lang="pl-PL" dirty="0"/>
              <a:t>Metoda obliczenia ustalona jest na cały okres realizacji projektu po zatwierdzeniu przez WS w ramach kontroli kwalifikowalności</a:t>
            </a:r>
          </a:p>
          <a:p>
            <a:pPr algn="just"/>
            <a:r>
              <a:rPr lang="pl-PL" dirty="0"/>
              <a:t>Koszty personelu obejmują wszystkie koszty wynagrodzenia brutto personelu beneficjenta, </a:t>
            </a:r>
            <a:br>
              <a:rPr lang="pl-PL" dirty="0"/>
            </a:br>
            <a:r>
              <a:rPr lang="pl-PL" dirty="0"/>
              <a:t>tj. wypłaty wynagrodzeń, związane z nimi podatki i składki na ubezpieczenie społeczne </a:t>
            </a:r>
            <a:br>
              <a:rPr lang="pl-PL" dirty="0"/>
            </a:br>
            <a:r>
              <a:rPr lang="pl-PL" dirty="0"/>
              <a:t>i zdrowotne oraz inne wynagrodzenia nadzwyczajne i płatności wynikające z umów zbiorowych lub regulaminów wewnętrznych, ustalone na podstawie dokumentu o zatrudnieniu (np. umowa o pracę)</a:t>
            </a:r>
          </a:p>
          <a:p>
            <a:pPr algn="just"/>
            <a:r>
              <a:rPr lang="pl-PL" dirty="0"/>
              <a:t>W przypadku polskich beneficjentów dopuszcza się zatrudnienie osób fizycznych pracujących na podstawie innej umowy niż umowa o pracę</a:t>
            </a:r>
          </a:p>
          <a:p>
            <a:pPr algn="just"/>
            <a:r>
              <a:rPr lang="pl-PL" dirty="0"/>
              <a:t>Kwalifikowalne są jedynie koszty pracowników, których praca w ramach projektu służy zapewnieniu realizacji działań projektowych i prowadzi do realizacji celu projektu oraz wybranego celu szczegółowego</a:t>
            </a:r>
          </a:p>
          <a:p>
            <a:pPr algn="just"/>
            <a:r>
              <a:rPr lang="pl-PL" dirty="0"/>
              <a:t> W przypadku zadań ekspertów zewnętrznych zatrudnionych na podstawie umów cywilnoprawnych, których zadania nie pokrywają się z zadaniami personelu projektu, takie umowy powinny być rozliczone w ramach usług zewnętrznych</a:t>
            </a:r>
          </a:p>
          <a:p>
            <a:pPr algn="just"/>
            <a:endParaRPr lang="pl-PL" dirty="0"/>
          </a:p>
          <a:p>
            <a:pPr algn="just"/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4534589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just"/>
            <a:r>
              <a:rPr lang="pl-PL" dirty="0"/>
              <a:t>Stawka ryczałtowa do kosztów personelu 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7343629-5F59-4775-82CA-12F4D5EDBE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193800"/>
            <a:ext cx="8596668" cy="5460999"/>
          </a:xfrm>
        </p:spPr>
        <p:txBody>
          <a:bodyPr>
            <a:normAutofit/>
          </a:bodyPr>
          <a:lstStyle/>
          <a:p>
            <a:pPr algn="just"/>
            <a:r>
              <a:rPr lang="pl-PL" dirty="0"/>
              <a:t>Stawka ryczałtowa w wysokości: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priorytet 1.1 – 2% 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priorytet 2.1 – 4%</a:t>
            </a:r>
          </a:p>
          <a:p>
            <a:pPr algn="just"/>
            <a:r>
              <a:rPr lang="pl-PL" dirty="0"/>
              <a:t>Automatycznie obliczane z pozostałych kosztów bezpośrednich projektu: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usługi zewnętrzne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wydatki na wyposażenie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wydatki na roboty budowlane</a:t>
            </a:r>
          </a:p>
          <a:p>
            <a:pPr algn="just"/>
            <a:r>
              <a:rPr lang="pl-PL" dirty="0"/>
              <a:t>Kontroler uznaje je za kwalifikowalne, jeśli partner posiada co najmniej jednego pracownika – konieczne udokumentowanie poprzez przedłożenie </a:t>
            </a:r>
            <a:br>
              <a:rPr lang="pl-PL" dirty="0"/>
            </a:br>
            <a:r>
              <a:rPr lang="pl-PL" dirty="0"/>
              <a:t>np. umowy o pracę</a:t>
            </a:r>
          </a:p>
          <a:p>
            <a:pPr algn="just"/>
            <a:r>
              <a:rPr lang="pl-PL" dirty="0"/>
              <a:t>Niekwalifikowalne są koszty usług zewnętrznych na koordynację i rozliczanie projektu</a:t>
            </a:r>
          </a:p>
          <a:p>
            <a:pPr algn="just"/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7489498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>
            <a:extLst>
              <a:ext uri="{FF2B5EF4-FFF2-40B4-BE49-F238E27FC236}">
                <a16:creationId xmlns:a16="http://schemas.microsoft.com/office/drawing/2014/main" id="{1DB3E83B-4BC6-403F-B241-447D2C5FC1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just"/>
            <a:r>
              <a:rPr lang="pl-PL" dirty="0"/>
              <a:t>Stawki jednostkowe na koszty personelu</a:t>
            </a:r>
          </a:p>
        </p:txBody>
      </p:sp>
      <p:sp>
        <p:nvSpPr>
          <p:cNvPr id="3" name="Symbol zastępczy zawartości 2">
            <a:extLst>
              <a:ext uri="{FF2B5EF4-FFF2-40B4-BE49-F238E27FC236}">
                <a16:creationId xmlns:a16="http://schemas.microsoft.com/office/drawing/2014/main" id="{D7343629-5F59-4775-82CA-12F4D5EDBE8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600201"/>
            <a:ext cx="8596668" cy="4441162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pl-PL" dirty="0"/>
              <a:t>Projekty </a:t>
            </a:r>
            <a:r>
              <a:rPr lang="pl-PL" dirty="0" err="1"/>
              <a:t>nieinwestycyjne</a:t>
            </a:r>
            <a:r>
              <a:rPr lang="pl-PL" dirty="0"/>
              <a:t> w priorytetach 1.1 i 1.2 oraz wszystkie projekty </a:t>
            </a:r>
            <a:br>
              <a:rPr lang="pl-PL" dirty="0"/>
            </a:br>
            <a:r>
              <a:rPr lang="pl-PL" dirty="0"/>
              <a:t>w priorytetach 1.2, 3 - inne, 4 i 5.</a:t>
            </a:r>
          </a:p>
          <a:p>
            <a:pPr algn="just"/>
            <a:r>
              <a:rPr lang="pl-PL" dirty="0"/>
              <a:t>Pracownicy podzieleni są do 3 profilów stanowisk na podstawie poziomu trudności czynności służbowych: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pracownicy merytoryczni o wysokich kwalifikacjach oraz wyspecjalizowani eksperci,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pracownicy ds. realizacji i koordynacji,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personel pomocniczy, asystujący i techniczny.</a:t>
            </a:r>
          </a:p>
          <a:p>
            <a:pPr algn="just"/>
            <a:r>
              <a:rPr lang="pl-PL" dirty="0"/>
              <a:t>Stawki jednostkowe są wyznaczane na 2 okresy – 2022-25 i 2026-29.</a:t>
            </a:r>
          </a:p>
          <a:p>
            <a:pPr algn="just"/>
            <a:r>
              <a:rPr lang="pl-PL" dirty="0"/>
              <a:t>O zakwalifikowaniu do danego profilu stanowiska decyduje opis stanowiska pracy: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opis stanowiska pracy stanowi część wniosku o dofinansowanie </a:t>
            </a:r>
          </a:p>
          <a:p>
            <a:pPr algn="just">
              <a:buFont typeface="Wingdings" panose="05000000000000000000" pitchFamily="2" charset="2"/>
              <a:buChar char="§"/>
            </a:pPr>
            <a:r>
              <a:rPr lang="pl-PL" dirty="0"/>
              <a:t>spersonalizowany opis stanowiska pracy – składany w terminie 30 dni kalendarzowych po zawarciu aktu prawnego</a:t>
            </a:r>
          </a:p>
          <a:p>
            <a:pPr algn="just"/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5825085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Faseta">
  <a:themeElements>
    <a:clrScheme name="Faseta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seta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seta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3842</TotalTime>
  <Words>2283</Words>
  <Application>Microsoft Office PowerPoint</Application>
  <PresentationFormat>Panoramiczny</PresentationFormat>
  <Paragraphs>166</Paragraphs>
  <Slides>19</Slides>
  <Notes>0</Notes>
  <HiddenSlides>0</HiddenSlides>
  <MMClips>0</MMClips>
  <ScaleCrop>false</ScaleCrop>
  <HeadingPairs>
    <vt:vector size="8" baseType="variant">
      <vt:variant>
        <vt:lpstr>Używane czcionki</vt:lpstr>
      </vt:variant>
      <vt:variant>
        <vt:i4>9</vt:i4>
      </vt:variant>
      <vt:variant>
        <vt:lpstr>Motyw</vt:lpstr>
      </vt:variant>
      <vt:variant>
        <vt:i4>1</vt:i4>
      </vt:variant>
      <vt:variant>
        <vt:lpstr>Osadzone serwery OLE</vt:lpstr>
      </vt:variant>
      <vt:variant>
        <vt:i4>1</vt:i4>
      </vt:variant>
      <vt:variant>
        <vt:lpstr>Tytuły slajdów</vt:lpstr>
      </vt:variant>
      <vt:variant>
        <vt:i4>19</vt:i4>
      </vt:variant>
    </vt:vector>
  </HeadingPairs>
  <TitlesOfParts>
    <vt:vector size="30" baseType="lpstr">
      <vt:lpstr>MS Gothic</vt:lpstr>
      <vt:lpstr>Aptos</vt:lpstr>
      <vt:lpstr>Arial</vt:lpstr>
      <vt:lpstr>Arial Nova Cond</vt:lpstr>
      <vt:lpstr>Calibri</vt:lpstr>
      <vt:lpstr>Times New Roman</vt:lpstr>
      <vt:lpstr>Trebuchet MS</vt:lpstr>
      <vt:lpstr>Wingdings</vt:lpstr>
      <vt:lpstr>Wingdings 3</vt:lpstr>
      <vt:lpstr>Faseta</vt:lpstr>
      <vt:lpstr>Acrobat Document</vt:lpstr>
      <vt:lpstr>Prezentacja programu PowerPoint</vt:lpstr>
      <vt:lpstr>Uproszczone metody rozliczenia wydatków</vt:lpstr>
      <vt:lpstr>Podstawowe zasady</vt:lpstr>
      <vt:lpstr>Wydatki na przygotowanie projektu</vt:lpstr>
      <vt:lpstr>Koszty biurowe i administracyjne</vt:lpstr>
      <vt:lpstr>Koszty podróży i zakwaterowania</vt:lpstr>
      <vt:lpstr>Koszty personelu</vt:lpstr>
      <vt:lpstr>Stawka ryczałtowa do kosztów personelu </vt:lpstr>
      <vt:lpstr>Stawki jednostkowe na koszty personelu</vt:lpstr>
      <vt:lpstr>Prezentacja programu PowerPoint</vt:lpstr>
      <vt:lpstr>Spersonalizowany opis stanowiska pracy</vt:lpstr>
      <vt:lpstr>Spersonalizowany opis stanowiska pracy</vt:lpstr>
      <vt:lpstr>Stawki jednostkowe na koszty personelu cd.</vt:lpstr>
      <vt:lpstr>Koszty ekspertów i usług zewnętrznych </vt:lpstr>
      <vt:lpstr>Koszty wyposażenia</vt:lpstr>
      <vt:lpstr>Koszty infrastruktury i robot budowlanych</vt:lpstr>
      <vt:lpstr>Zasady opisu dowodów księgowych</vt:lpstr>
      <vt:lpstr> PROWADZENIE EWIDENCJI KSIĘGOWEJ</vt:lpstr>
      <vt:lpstr>Prezentacja programu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Procedura zamawiania i odbioru stron internetowych dla instytucji publicznych   http://wcag.stowarzyszenie.edu.pl/mod/page/view.php?id=137     Klauzule do opisu przedmiotu zamówienia 1. Wykonawca wykona przedmiot zamówienia zgodnie ze wszystkimi wytycznymi WCAG 2.0 o których mowa w załączniku nr 4 do Rozporządzenia Rady Ministrów z dnia 12 kwietnia 2012 w sprawie Krajowych Ram Interoperacyjności, minimalnych wymagań dla rejestrów publicznych i wymiany informacji w postaci elektronicznej oraz minimalnych wymagań dla systemów teleinformatycznych (Dz.U. z 16 maja 2012 poz. 526) - dalej zwanym "Rozporządzeniem" lub "Wytycznymi".  2. Narzędzia do obsługi serwisu muszą spełniać zalecenia ATAG i być dostępne dla użytkowników niepełnosprawnych.  3. Edytor treści musi zawierać możliwość tworzenia semantycznych elementów HTML, m.in. takich jak nagłówki czy listy wypunktowane.  4. Warunkiem odbioru serwisu i dokonania płatności jest spełnienie wymogów wskazanych w załączniku nr ....... ."Katalog wytycznych WCAG 2.0". 5. Zamawiający zastrzega sobie prawo do zlecenia zewnętrznego audytu spełnienia wymagań WCAG 2.0.</dc:title>
  <dc:creator>Jolanta Zełep</dc:creator>
  <cp:lastModifiedBy>Katarzyna Szczepańska</cp:lastModifiedBy>
  <cp:revision>567</cp:revision>
  <cp:lastPrinted>2024-05-15T14:06:05Z</cp:lastPrinted>
  <dcterms:created xsi:type="dcterms:W3CDTF">2017-03-15T11:35:48Z</dcterms:created>
  <dcterms:modified xsi:type="dcterms:W3CDTF">2024-05-16T06:50:58Z</dcterms:modified>
</cp:coreProperties>
</file>

<file path=docProps/thumbnail.jpeg>
</file>